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E_19B937F9.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webextensions/webextension1.xml" ContentType="application/vnd.ms-office.webextension+xml"/>
  <Override PartName="/ppt/notesSlides/notesSlide5.xml" ContentType="application/vnd.openxmlformats-officedocument.presentationml.notesSlide+xml"/>
  <Override PartName="/ppt/webextensions/webextension2.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3.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webextensions/webextension4.xml" ContentType="application/vnd.ms-office.webextension+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3" r:id="rId1"/>
  </p:sldMasterIdLst>
  <p:notesMasterIdLst>
    <p:notesMasterId r:id="rId54"/>
  </p:notesMasterIdLst>
  <p:sldIdLst>
    <p:sldId id="256" r:id="rId2"/>
    <p:sldId id="305" r:id="rId3"/>
    <p:sldId id="307" r:id="rId4"/>
    <p:sldId id="309" r:id="rId5"/>
    <p:sldId id="308" r:id="rId6"/>
    <p:sldId id="266" r:id="rId7"/>
    <p:sldId id="257" r:id="rId8"/>
    <p:sldId id="281" r:id="rId9"/>
    <p:sldId id="267" r:id="rId10"/>
    <p:sldId id="282" r:id="rId11"/>
    <p:sldId id="268" r:id="rId12"/>
    <p:sldId id="258" r:id="rId13"/>
    <p:sldId id="269" r:id="rId14"/>
    <p:sldId id="270" r:id="rId15"/>
    <p:sldId id="283" r:id="rId16"/>
    <p:sldId id="259" r:id="rId17"/>
    <p:sldId id="271" r:id="rId18"/>
    <p:sldId id="310" r:id="rId19"/>
    <p:sldId id="313" r:id="rId20"/>
    <p:sldId id="312" r:id="rId21"/>
    <p:sldId id="284" r:id="rId22"/>
    <p:sldId id="260" r:id="rId23"/>
    <p:sldId id="273" r:id="rId24"/>
    <p:sldId id="274" r:id="rId25"/>
    <p:sldId id="261" r:id="rId26"/>
    <p:sldId id="286" r:id="rId27"/>
    <p:sldId id="285" r:id="rId28"/>
    <p:sldId id="275" r:id="rId29"/>
    <p:sldId id="276" r:id="rId30"/>
    <p:sldId id="262" r:id="rId31"/>
    <p:sldId id="278" r:id="rId32"/>
    <p:sldId id="279" r:id="rId33"/>
    <p:sldId id="277" r:id="rId34"/>
    <p:sldId id="287" r:id="rId35"/>
    <p:sldId id="263" r:id="rId36"/>
    <p:sldId id="280" r:id="rId37"/>
    <p:sldId id="291" r:id="rId38"/>
    <p:sldId id="288" r:id="rId39"/>
    <p:sldId id="290" r:id="rId40"/>
    <p:sldId id="289" r:id="rId41"/>
    <p:sldId id="292" r:id="rId42"/>
    <p:sldId id="293" r:id="rId43"/>
    <p:sldId id="264" r:id="rId44"/>
    <p:sldId id="295" r:id="rId45"/>
    <p:sldId id="302" r:id="rId46"/>
    <p:sldId id="303" r:id="rId47"/>
    <p:sldId id="304" r:id="rId48"/>
    <p:sldId id="294" r:id="rId49"/>
    <p:sldId id="298" r:id="rId50"/>
    <p:sldId id="299" r:id="rId51"/>
    <p:sldId id="300" r:id="rId52"/>
    <p:sldId id="30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78DC2F-B6B1-DCBA-C304-C56511E30506}" name="chijindu okafor" initials="co" userId="06de9c762de9d37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A5A"/>
    <a:srgbClr val="F6B53D"/>
    <a:srgbClr val="287E8F"/>
    <a:srgbClr val="8575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C6A899-7F68-4E46-BD2B-AA7BC4213BA0}" v="5" dt="2023-09-17T00:36:30.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20" d="100"/>
          <a:sy n="120" d="100"/>
        </p:scale>
        <p:origin x="1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8/10/relationships/authors" Target="authors.xml"/></Relationships>
</file>

<file path=ppt/comments/modernComment_10E_19B937F9.xml><?xml version="1.0" encoding="utf-8"?>
<p188:cmLst xmlns:a="http://schemas.openxmlformats.org/drawingml/2006/main" xmlns:r="http://schemas.openxmlformats.org/officeDocument/2006/relationships" xmlns:p188="http://schemas.microsoft.com/office/powerpoint/2018/8/main">
  <p188:cm id="{9C3E5239-30E4-4535-BB68-D6F20F5F9DFE}" authorId="{E978DC2F-B6B1-DCBA-C304-C56511E30506}" created="2023-07-26T08:52:14.240">
    <pc:sldMkLst xmlns:pc="http://schemas.microsoft.com/office/powerpoint/2013/main/command">
      <pc:docMk/>
      <pc:sldMk cId="431568889" sldId="270"/>
    </pc:sldMkLst>
    <p188:txBody>
      <a:bodyPr/>
      <a:lstStyle/>
      <a:p>
        <a:r>
          <a:rPr lang="en-CA"/>
          <a:t>Text bar change
</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8FCBD2-8208-4A89-9CF4-7E2A19F48E8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63FF2A-5027-4D7B-B97F-8708FA7712C3}">
      <dgm:prSet/>
      <dgm:spPr/>
      <dgm:t>
        <a:bodyPr/>
        <a:lstStyle/>
        <a:p>
          <a:pPr>
            <a:lnSpc>
              <a:spcPct val="100000"/>
            </a:lnSpc>
            <a:defRPr cap="all"/>
          </a:pPr>
          <a:r>
            <a:rPr lang="en-US"/>
            <a:t>Why? – Objectives</a:t>
          </a:r>
        </a:p>
      </dgm:t>
    </dgm:pt>
    <dgm:pt modelId="{E2248B00-7B15-4323-80CE-70B02227533C}" type="parTrans" cxnId="{01C6BD7E-420B-4156-953C-C13C71F6C721}">
      <dgm:prSet/>
      <dgm:spPr/>
      <dgm:t>
        <a:bodyPr/>
        <a:lstStyle/>
        <a:p>
          <a:endParaRPr lang="en-US"/>
        </a:p>
      </dgm:t>
    </dgm:pt>
    <dgm:pt modelId="{F943201F-2F35-4630-8C43-457890BB9F60}" type="sibTrans" cxnId="{01C6BD7E-420B-4156-953C-C13C71F6C721}">
      <dgm:prSet/>
      <dgm:spPr/>
      <dgm:t>
        <a:bodyPr/>
        <a:lstStyle/>
        <a:p>
          <a:endParaRPr lang="en-US"/>
        </a:p>
      </dgm:t>
    </dgm:pt>
    <dgm:pt modelId="{53ADBFED-FEC2-4AD8-AB89-FF90F7BA8D0F}">
      <dgm:prSet/>
      <dgm:spPr/>
      <dgm:t>
        <a:bodyPr/>
        <a:lstStyle/>
        <a:p>
          <a:pPr>
            <a:lnSpc>
              <a:spcPct val="100000"/>
            </a:lnSpc>
            <a:defRPr cap="all"/>
          </a:pPr>
          <a:r>
            <a:rPr lang="en-US"/>
            <a:t>What? – Company profile</a:t>
          </a:r>
        </a:p>
      </dgm:t>
    </dgm:pt>
    <dgm:pt modelId="{34DC03A9-F2BA-4D28-BA55-B62417C4A50E}" type="parTrans" cxnId="{E2E21B2E-D216-4B45-8378-31FFCABEC575}">
      <dgm:prSet/>
      <dgm:spPr/>
      <dgm:t>
        <a:bodyPr/>
        <a:lstStyle/>
        <a:p>
          <a:endParaRPr lang="en-US"/>
        </a:p>
      </dgm:t>
    </dgm:pt>
    <dgm:pt modelId="{0247EDD1-A3CA-4391-9173-813B8A2F4287}" type="sibTrans" cxnId="{E2E21B2E-D216-4B45-8378-31FFCABEC575}">
      <dgm:prSet/>
      <dgm:spPr/>
      <dgm:t>
        <a:bodyPr/>
        <a:lstStyle/>
        <a:p>
          <a:endParaRPr lang="en-US"/>
        </a:p>
      </dgm:t>
    </dgm:pt>
    <dgm:pt modelId="{1421B62D-3B60-46FB-974A-CFAA5BEEF8E1}">
      <dgm:prSet/>
      <dgm:spPr/>
      <dgm:t>
        <a:bodyPr/>
        <a:lstStyle/>
        <a:p>
          <a:pPr>
            <a:lnSpc>
              <a:spcPct val="100000"/>
            </a:lnSpc>
            <a:defRPr cap="all"/>
          </a:pPr>
          <a:r>
            <a:rPr lang="en-US"/>
            <a:t>How? – Dataset, Ask &amp; Tools Used</a:t>
          </a:r>
        </a:p>
      </dgm:t>
    </dgm:pt>
    <dgm:pt modelId="{39479832-ADC8-4746-AF80-C3F5CAC00131}" type="parTrans" cxnId="{D70BAE54-AC73-4E84-8B25-97D9F20A8A1A}">
      <dgm:prSet/>
      <dgm:spPr/>
      <dgm:t>
        <a:bodyPr/>
        <a:lstStyle/>
        <a:p>
          <a:endParaRPr lang="en-US"/>
        </a:p>
      </dgm:t>
    </dgm:pt>
    <dgm:pt modelId="{F2A1C53C-582A-4CA8-9685-85775A654F93}" type="sibTrans" cxnId="{D70BAE54-AC73-4E84-8B25-97D9F20A8A1A}">
      <dgm:prSet/>
      <dgm:spPr/>
      <dgm:t>
        <a:bodyPr/>
        <a:lstStyle/>
        <a:p>
          <a:endParaRPr lang="en-US"/>
        </a:p>
      </dgm:t>
    </dgm:pt>
    <dgm:pt modelId="{D4BD8962-9287-4275-A887-6963029B6775}" type="pres">
      <dgm:prSet presAssocID="{308FCBD2-8208-4A89-9CF4-7E2A19F48E87}" presName="root" presStyleCnt="0">
        <dgm:presLayoutVars>
          <dgm:dir/>
          <dgm:resizeHandles val="exact"/>
        </dgm:presLayoutVars>
      </dgm:prSet>
      <dgm:spPr/>
    </dgm:pt>
    <dgm:pt modelId="{A20F69FB-2B8E-4970-8BBC-87D2C4EA8BFD}" type="pres">
      <dgm:prSet presAssocID="{7663FF2A-5027-4D7B-B97F-8708FA7712C3}" presName="compNode" presStyleCnt="0"/>
      <dgm:spPr/>
    </dgm:pt>
    <dgm:pt modelId="{F2D76C17-E58A-4D00-9916-4A3FCCBADCDD}" type="pres">
      <dgm:prSet presAssocID="{7663FF2A-5027-4D7B-B97F-8708FA7712C3}" presName="iconBgRect" presStyleLbl="bgShp" presStyleIdx="0" presStyleCnt="3"/>
      <dgm:spPr/>
    </dgm:pt>
    <dgm:pt modelId="{04CF310C-A8E5-40AD-B9B3-E99BA1C2507C}" type="pres">
      <dgm:prSet presAssocID="{7663FF2A-5027-4D7B-B97F-8708FA7712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9B8B95DF-542D-40B3-9A8B-F028763BE9A1}" type="pres">
      <dgm:prSet presAssocID="{7663FF2A-5027-4D7B-B97F-8708FA7712C3}" presName="spaceRect" presStyleCnt="0"/>
      <dgm:spPr/>
    </dgm:pt>
    <dgm:pt modelId="{1432E94A-218C-49EC-8DB8-C013EFB90E26}" type="pres">
      <dgm:prSet presAssocID="{7663FF2A-5027-4D7B-B97F-8708FA7712C3}" presName="textRect" presStyleLbl="revTx" presStyleIdx="0" presStyleCnt="3">
        <dgm:presLayoutVars>
          <dgm:chMax val="1"/>
          <dgm:chPref val="1"/>
        </dgm:presLayoutVars>
      </dgm:prSet>
      <dgm:spPr/>
    </dgm:pt>
    <dgm:pt modelId="{7A877A8E-5D38-4325-B743-42FADF7B399F}" type="pres">
      <dgm:prSet presAssocID="{F943201F-2F35-4630-8C43-457890BB9F60}" presName="sibTrans" presStyleCnt="0"/>
      <dgm:spPr/>
    </dgm:pt>
    <dgm:pt modelId="{14722590-90D7-4638-BC53-3BC0FCDFA799}" type="pres">
      <dgm:prSet presAssocID="{53ADBFED-FEC2-4AD8-AB89-FF90F7BA8D0F}" presName="compNode" presStyleCnt="0"/>
      <dgm:spPr/>
    </dgm:pt>
    <dgm:pt modelId="{D432323D-7802-4DB0-9D29-412C58B0B037}" type="pres">
      <dgm:prSet presAssocID="{53ADBFED-FEC2-4AD8-AB89-FF90F7BA8D0F}" presName="iconBgRect" presStyleLbl="bgShp" presStyleIdx="1" presStyleCnt="3" custLinFactNeighborX="0"/>
      <dgm:spPr/>
    </dgm:pt>
    <dgm:pt modelId="{2D7066F9-6B05-4355-B85B-E5ECA1CF61E2}" type="pres">
      <dgm:prSet presAssocID="{53ADBFED-FEC2-4AD8-AB89-FF90F7BA8D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B7D4E8D5-911D-4A4B-801E-930B8C68AB8D}" type="pres">
      <dgm:prSet presAssocID="{53ADBFED-FEC2-4AD8-AB89-FF90F7BA8D0F}" presName="spaceRect" presStyleCnt="0"/>
      <dgm:spPr/>
    </dgm:pt>
    <dgm:pt modelId="{AA26ACD4-2FE0-429C-BB35-8DBEBA353937}" type="pres">
      <dgm:prSet presAssocID="{53ADBFED-FEC2-4AD8-AB89-FF90F7BA8D0F}" presName="textRect" presStyleLbl="revTx" presStyleIdx="1" presStyleCnt="3">
        <dgm:presLayoutVars>
          <dgm:chMax val="1"/>
          <dgm:chPref val="1"/>
        </dgm:presLayoutVars>
      </dgm:prSet>
      <dgm:spPr/>
    </dgm:pt>
    <dgm:pt modelId="{01F173CD-A977-4E92-BCDF-AB4BF3462B72}" type="pres">
      <dgm:prSet presAssocID="{0247EDD1-A3CA-4391-9173-813B8A2F4287}" presName="sibTrans" presStyleCnt="0"/>
      <dgm:spPr/>
    </dgm:pt>
    <dgm:pt modelId="{6027EED6-DA91-4BD7-87E0-394E16468AC6}" type="pres">
      <dgm:prSet presAssocID="{1421B62D-3B60-46FB-974A-CFAA5BEEF8E1}" presName="compNode" presStyleCnt="0"/>
      <dgm:spPr/>
    </dgm:pt>
    <dgm:pt modelId="{291B30F0-661D-4645-9519-8F8FF3501A34}" type="pres">
      <dgm:prSet presAssocID="{1421B62D-3B60-46FB-974A-CFAA5BEEF8E1}" presName="iconBgRect" presStyleLbl="bgShp" presStyleIdx="2" presStyleCnt="3"/>
      <dgm:spPr/>
    </dgm:pt>
    <dgm:pt modelId="{E8D6DAC9-6BE5-4DBB-A9AD-8A614D8C81AE}" type="pres">
      <dgm:prSet presAssocID="{1421B62D-3B60-46FB-974A-CFAA5BEEF8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C2BF61F4-133B-40CA-A001-60E0636A444C}" type="pres">
      <dgm:prSet presAssocID="{1421B62D-3B60-46FB-974A-CFAA5BEEF8E1}" presName="spaceRect" presStyleCnt="0"/>
      <dgm:spPr/>
    </dgm:pt>
    <dgm:pt modelId="{B040B742-5CA9-4226-885A-0CA4052CCFF7}" type="pres">
      <dgm:prSet presAssocID="{1421B62D-3B60-46FB-974A-CFAA5BEEF8E1}" presName="textRect" presStyleLbl="revTx" presStyleIdx="2" presStyleCnt="3">
        <dgm:presLayoutVars>
          <dgm:chMax val="1"/>
          <dgm:chPref val="1"/>
        </dgm:presLayoutVars>
      </dgm:prSet>
      <dgm:spPr/>
    </dgm:pt>
  </dgm:ptLst>
  <dgm:cxnLst>
    <dgm:cxn modelId="{E2E21B2E-D216-4B45-8378-31FFCABEC575}" srcId="{308FCBD2-8208-4A89-9CF4-7E2A19F48E87}" destId="{53ADBFED-FEC2-4AD8-AB89-FF90F7BA8D0F}" srcOrd="1" destOrd="0" parTransId="{34DC03A9-F2BA-4D28-BA55-B62417C4A50E}" sibTransId="{0247EDD1-A3CA-4391-9173-813B8A2F4287}"/>
    <dgm:cxn modelId="{7C408462-AE1F-48A9-8A0E-FCD4178950EB}" type="presOf" srcId="{1421B62D-3B60-46FB-974A-CFAA5BEEF8E1}" destId="{B040B742-5CA9-4226-885A-0CA4052CCFF7}" srcOrd="0" destOrd="0" presId="urn:microsoft.com/office/officeart/2018/5/layout/IconCircleLabelList"/>
    <dgm:cxn modelId="{7DB88566-F4B0-4BB7-BD3B-97703A665907}" type="presOf" srcId="{7663FF2A-5027-4D7B-B97F-8708FA7712C3}" destId="{1432E94A-218C-49EC-8DB8-C013EFB90E26}" srcOrd="0" destOrd="0" presId="urn:microsoft.com/office/officeart/2018/5/layout/IconCircleLabelList"/>
    <dgm:cxn modelId="{5D397E71-A482-40E6-8B4D-1370423A2E97}" type="presOf" srcId="{53ADBFED-FEC2-4AD8-AB89-FF90F7BA8D0F}" destId="{AA26ACD4-2FE0-429C-BB35-8DBEBA353937}" srcOrd="0" destOrd="0" presId="urn:microsoft.com/office/officeart/2018/5/layout/IconCircleLabelList"/>
    <dgm:cxn modelId="{D70BAE54-AC73-4E84-8B25-97D9F20A8A1A}" srcId="{308FCBD2-8208-4A89-9CF4-7E2A19F48E87}" destId="{1421B62D-3B60-46FB-974A-CFAA5BEEF8E1}" srcOrd="2" destOrd="0" parTransId="{39479832-ADC8-4746-AF80-C3F5CAC00131}" sibTransId="{F2A1C53C-582A-4CA8-9685-85775A654F93}"/>
    <dgm:cxn modelId="{01C6BD7E-420B-4156-953C-C13C71F6C721}" srcId="{308FCBD2-8208-4A89-9CF4-7E2A19F48E87}" destId="{7663FF2A-5027-4D7B-B97F-8708FA7712C3}" srcOrd="0" destOrd="0" parTransId="{E2248B00-7B15-4323-80CE-70B02227533C}" sibTransId="{F943201F-2F35-4630-8C43-457890BB9F60}"/>
    <dgm:cxn modelId="{79FA1BEE-2EAB-47C8-AE05-1F58927FF79D}" type="presOf" srcId="{308FCBD2-8208-4A89-9CF4-7E2A19F48E87}" destId="{D4BD8962-9287-4275-A887-6963029B6775}" srcOrd="0" destOrd="0" presId="urn:microsoft.com/office/officeart/2018/5/layout/IconCircleLabelList"/>
    <dgm:cxn modelId="{0E80A29B-353E-4E60-AB63-68500D838688}" type="presParOf" srcId="{D4BD8962-9287-4275-A887-6963029B6775}" destId="{A20F69FB-2B8E-4970-8BBC-87D2C4EA8BFD}" srcOrd="0" destOrd="0" presId="urn:microsoft.com/office/officeart/2018/5/layout/IconCircleLabelList"/>
    <dgm:cxn modelId="{B22DA1C4-8234-453B-BDC9-A4DA69C3D010}" type="presParOf" srcId="{A20F69FB-2B8E-4970-8BBC-87D2C4EA8BFD}" destId="{F2D76C17-E58A-4D00-9916-4A3FCCBADCDD}" srcOrd="0" destOrd="0" presId="urn:microsoft.com/office/officeart/2018/5/layout/IconCircleLabelList"/>
    <dgm:cxn modelId="{FE2DFB7A-0FBB-4669-B83D-DF6606972D91}" type="presParOf" srcId="{A20F69FB-2B8E-4970-8BBC-87D2C4EA8BFD}" destId="{04CF310C-A8E5-40AD-B9B3-E99BA1C2507C}" srcOrd="1" destOrd="0" presId="urn:microsoft.com/office/officeart/2018/5/layout/IconCircleLabelList"/>
    <dgm:cxn modelId="{39BA890F-9F9B-4A16-971B-9A44449D3E53}" type="presParOf" srcId="{A20F69FB-2B8E-4970-8BBC-87D2C4EA8BFD}" destId="{9B8B95DF-542D-40B3-9A8B-F028763BE9A1}" srcOrd="2" destOrd="0" presId="urn:microsoft.com/office/officeart/2018/5/layout/IconCircleLabelList"/>
    <dgm:cxn modelId="{4C5ADC73-79E4-48A8-AAE3-4C19D486BF50}" type="presParOf" srcId="{A20F69FB-2B8E-4970-8BBC-87D2C4EA8BFD}" destId="{1432E94A-218C-49EC-8DB8-C013EFB90E26}" srcOrd="3" destOrd="0" presId="urn:microsoft.com/office/officeart/2018/5/layout/IconCircleLabelList"/>
    <dgm:cxn modelId="{B86C3268-8745-48FC-9E6D-C00192ED7BD3}" type="presParOf" srcId="{D4BD8962-9287-4275-A887-6963029B6775}" destId="{7A877A8E-5D38-4325-B743-42FADF7B399F}" srcOrd="1" destOrd="0" presId="urn:microsoft.com/office/officeart/2018/5/layout/IconCircleLabelList"/>
    <dgm:cxn modelId="{D5300ABD-511F-4FC0-96B8-0E45F9F8FF52}" type="presParOf" srcId="{D4BD8962-9287-4275-A887-6963029B6775}" destId="{14722590-90D7-4638-BC53-3BC0FCDFA799}" srcOrd="2" destOrd="0" presId="urn:microsoft.com/office/officeart/2018/5/layout/IconCircleLabelList"/>
    <dgm:cxn modelId="{6A442B79-7454-4721-B648-FC82D62042BB}" type="presParOf" srcId="{14722590-90D7-4638-BC53-3BC0FCDFA799}" destId="{D432323D-7802-4DB0-9D29-412C58B0B037}" srcOrd="0" destOrd="0" presId="urn:microsoft.com/office/officeart/2018/5/layout/IconCircleLabelList"/>
    <dgm:cxn modelId="{600EA2D8-6C15-43DF-B32D-8164D7009599}" type="presParOf" srcId="{14722590-90D7-4638-BC53-3BC0FCDFA799}" destId="{2D7066F9-6B05-4355-B85B-E5ECA1CF61E2}" srcOrd="1" destOrd="0" presId="urn:microsoft.com/office/officeart/2018/5/layout/IconCircleLabelList"/>
    <dgm:cxn modelId="{9198B8C9-4129-479A-AE1C-567F22105A3C}" type="presParOf" srcId="{14722590-90D7-4638-BC53-3BC0FCDFA799}" destId="{B7D4E8D5-911D-4A4B-801E-930B8C68AB8D}" srcOrd="2" destOrd="0" presId="urn:microsoft.com/office/officeart/2018/5/layout/IconCircleLabelList"/>
    <dgm:cxn modelId="{8F389B00-8DFC-443B-81AE-948DDA746DEF}" type="presParOf" srcId="{14722590-90D7-4638-BC53-3BC0FCDFA799}" destId="{AA26ACD4-2FE0-429C-BB35-8DBEBA353937}" srcOrd="3" destOrd="0" presId="urn:microsoft.com/office/officeart/2018/5/layout/IconCircleLabelList"/>
    <dgm:cxn modelId="{DAB31550-5829-4A02-820A-24F95D1E82CE}" type="presParOf" srcId="{D4BD8962-9287-4275-A887-6963029B6775}" destId="{01F173CD-A977-4E92-BCDF-AB4BF3462B72}" srcOrd="3" destOrd="0" presId="urn:microsoft.com/office/officeart/2018/5/layout/IconCircleLabelList"/>
    <dgm:cxn modelId="{A1DB6DDA-2E02-4742-ADFF-FBED6FCB2776}" type="presParOf" srcId="{D4BD8962-9287-4275-A887-6963029B6775}" destId="{6027EED6-DA91-4BD7-87E0-394E16468AC6}" srcOrd="4" destOrd="0" presId="urn:microsoft.com/office/officeart/2018/5/layout/IconCircleLabelList"/>
    <dgm:cxn modelId="{6DAB8C61-53B7-402E-B71F-F3906220681D}" type="presParOf" srcId="{6027EED6-DA91-4BD7-87E0-394E16468AC6}" destId="{291B30F0-661D-4645-9519-8F8FF3501A34}" srcOrd="0" destOrd="0" presId="urn:microsoft.com/office/officeart/2018/5/layout/IconCircleLabelList"/>
    <dgm:cxn modelId="{81677CF1-6A1E-40AE-B71E-366C4AC4C795}" type="presParOf" srcId="{6027EED6-DA91-4BD7-87E0-394E16468AC6}" destId="{E8D6DAC9-6BE5-4DBB-A9AD-8A614D8C81AE}" srcOrd="1" destOrd="0" presId="urn:microsoft.com/office/officeart/2018/5/layout/IconCircleLabelList"/>
    <dgm:cxn modelId="{42B75DAA-39C1-4BE4-9F9F-70CD3624E3E1}" type="presParOf" srcId="{6027EED6-DA91-4BD7-87E0-394E16468AC6}" destId="{C2BF61F4-133B-40CA-A001-60E0636A444C}" srcOrd="2" destOrd="0" presId="urn:microsoft.com/office/officeart/2018/5/layout/IconCircleLabelList"/>
    <dgm:cxn modelId="{09B5CE71-BBA7-42B1-81EA-F35FC3068B8D}" type="presParOf" srcId="{6027EED6-DA91-4BD7-87E0-394E16468AC6}" destId="{B040B742-5CA9-4226-885A-0CA4052CCFF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1DDA17-86A3-4136-AF15-4AC01DC74EB5}" type="doc">
      <dgm:prSet loTypeId="urn:microsoft.com/office/officeart/2005/8/layout/process4" loCatId="process" qsTypeId="urn:microsoft.com/office/officeart/2005/8/quickstyle/simple4" qsCatId="simple" csTypeId="urn:microsoft.com/office/officeart/2005/8/colors/colorful1" csCatId="colorful"/>
      <dgm:spPr/>
      <dgm:t>
        <a:bodyPr/>
        <a:lstStyle/>
        <a:p>
          <a:endParaRPr lang="en-US"/>
        </a:p>
      </dgm:t>
    </dgm:pt>
    <dgm:pt modelId="{271B2F87-A9B1-4D9B-8ED2-3B91934352EB}">
      <dgm:prSet/>
      <dgm:spPr/>
      <dgm:t>
        <a:bodyPr/>
        <a:lstStyle/>
        <a:p>
          <a:r>
            <a:rPr lang="en-US" dirty="0"/>
            <a:t>﻿Codex is a German beverage company that is aiming to make its mark in the Indian market. A few months ago, they launched their energy drink in 10 cities in India.</a:t>
          </a:r>
        </a:p>
      </dgm:t>
    </dgm:pt>
    <dgm:pt modelId="{DA301ECF-490D-4FFD-A454-8297709CEECA}" type="parTrans" cxnId="{3ABC16AE-9151-4734-BBCC-BB03F75C309E}">
      <dgm:prSet/>
      <dgm:spPr/>
      <dgm:t>
        <a:bodyPr/>
        <a:lstStyle/>
        <a:p>
          <a:endParaRPr lang="en-US"/>
        </a:p>
      </dgm:t>
    </dgm:pt>
    <dgm:pt modelId="{1A6AC069-4378-4120-8315-2466A9936CDD}" type="sibTrans" cxnId="{3ABC16AE-9151-4734-BBCC-BB03F75C309E}">
      <dgm:prSet/>
      <dgm:spPr/>
      <dgm:t>
        <a:bodyPr/>
        <a:lstStyle/>
        <a:p>
          <a:endParaRPr lang="en-US"/>
        </a:p>
      </dgm:t>
    </dgm:pt>
    <dgm:pt modelId="{61194F16-89A9-4E09-BBF0-F6F55D84DBC6}">
      <dgm:prSet/>
      <dgm:spPr/>
      <dgm:t>
        <a:bodyPr/>
        <a:lstStyle/>
        <a:p>
          <a:r>
            <a:rPr lang="en-US"/>
            <a:t>Their Marketing team is responsible for increasing :</a:t>
          </a:r>
        </a:p>
      </dgm:t>
    </dgm:pt>
    <dgm:pt modelId="{8236DD0E-A24C-4F13-B264-AAA1F4F94EB0}" type="parTrans" cxnId="{0D07CACF-B448-4A90-BE0F-2F17091BED85}">
      <dgm:prSet/>
      <dgm:spPr/>
      <dgm:t>
        <a:bodyPr/>
        <a:lstStyle/>
        <a:p>
          <a:endParaRPr lang="en-US"/>
        </a:p>
      </dgm:t>
    </dgm:pt>
    <dgm:pt modelId="{3BD68832-14FE-47C0-89C7-2E3A7B83C23F}" type="sibTrans" cxnId="{0D07CACF-B448-4A90-BE0F-2F17091BED85}">
      <dgm:prSet/>
      <dgm:spPr/>
      <dgm:t>
        <a:bodyPr/>
        <a:lstStyle/>
        <a:p>
          <a:endParaRPr lang="en-US"/>
        </a:p>
      </dgm:t>
    </dgm:pt>
    <dgm:pt modelId="{C85365A3-BD34-4377-A82E-2A73A513A771}">
      <dgm:prSet/>
      <dgm:spPr/>
      <dgm:t>
        <a:bodyPr/>
        <a:lstStyle/>
        <a:p>
          <a:r>
            <a:rPr lang="en-US"/>
            <a:t>Brand awareness</a:t>
          </a:r>
        </a:p>
      </dgm:t>
    </dgm:pt>
    <dgm:pt modelId="{9B8541BB-5DA5-4B2A-A20E-D60FA5CAD10E}" type="parTrans" cxnId="{AB375839-9AF3-4B40-945E-18836992E5B9}">
      <dgm:prSet/>
      <dgm:spPr/>
      <dgm:t>
        <a:bodyPr/>
        <a:lstStyle/>
        <a:p>
          <a:endParaRPr lang="en-US"/>
        </a:p>
      </dgm:t>
    </dgm:pt>
    <dgm:pt modelId="{1C2FCD13-F9F5-485F-90DF-B7AE0A55F488}" type="sibTrans" cxnId="{AB375839-9AF3-4B40-945E-18836992E5B9}">
      <dgm:prSet/>
      <dgm:spPr/>
      <dgm:t>
        <a:bodyPr/>
        <a:lstStyle/>
        <a:p>
          <a:endParaRPr lang="en-US"/>
        </a:p>
      </dgm:t>
    </dgm:pt>
    <dgm:pt modelId="{95E22B48-BD39-4CF9-9594-50398232D346}">
      <dgm:prSet/>
      <dgm:spPr/>
      <dgm:t>
        <a:bodyPr/>
        <a:lstStyle/>
        <a:p>
          <a:r>
            <a:rPr lang="en-US"/>
            <a:t>Market share</a:t>
          </a:r>
        </a:p>
      </dgm:t>
    </dgm:pt>
    <dgm:pt modelId="{95632D6E-7651-45C8-9C0F-4FD342729BD2}" type="parTrans" cxnId="{B4C72509-52B4-4311-ADE1-52D9D02DB841}">
      <dgm:prSet/>
      <dgm:spPr/>
      <dgm:t>
        <a:bodyPr/>
        <a:lstStyle/>
        <a:p>
          <a:endParaRPr lang="en-US"/>
        </a:p>
      </dgm:t>
    </dgm:pt>
    <dgm:pt modelId="{5AE32BC7-8544-4767-A211-14F85FDCA085}" type="sibTrans" cxnId="{B4C72509-52B4-4311-ADE1-52D9D02DB841}">
      <dgm:prSet/>
      <dgm:spPr/>
      <dgm:t>
        <a:bodyPr/>
        <a:lstStyle/>
        <a:p>
          <a:endParaRPr lang="en-US"/>
        </a:p>
      </dgm:t>
    </dgm:pt>
    <dgm:pt modelId="{B04220C2-DC1C-433A-BD82-214A271F7A48}">
      <dgm:prSet/>
      <dgm:spPr/>
      <dgm:t>
        <a:bodyPr/>
        <a:lstStyle/>
        <a:p>
          <a:r>
            <a:rPr lang="en-US"/>
            <a:t>Product development</a:t>
          </a:r>
        </a:p>
      </dgm:t>
    </dgm:pt>
    <dgm:pt modelId="{A5D08322-40A6-4736-A891-41EC212E3056}" type="parTrans" cxnId="{C2C1E200-8AC6-46AF-ACD2-B97861903F7F}">
      <dgm:prSet/>
      <dgm:spPr/>
      <dgm:t>
        <a:bodyPr/>
        <a:lstStyle/>
        <a:p>
          <a:endParaRPr lang="en-US"/>
        </a:p>
      </dgm:t>
    </dgm:pt>
    <dgm:pt modelId="{F3F7601D-BA68-4968-AB80-17A97D9A21A9}" type="sibTrans" cxnId="{C2C1E200-8AC6-46AF-ACD2-B97861903F7F}">
      <dgm:prSet/>
      <dgm:spPr/>
      <dgm:t>
        <a:bodyPr/>
        <a:lstStyle/>
        <a:p>
          <a:endParaRPr lang="en-US"/>
        </a:p>
      </dgm:t>
    </dgm:pt>
    <dgm:pt modelId="{CB557F79-37EA-4731-8CB5-0A057FECB16A}">
      <dgm:prSet/>
      <dgm:spPr/>
      <dgm:t>
        <a:bodyPr/>
        <a:lstStyle/>
        <a:p>
          <a:r>
            <a:rPr lang="en-US"/>
            <a:t>A survey was carried out in ten cities, and 10,000 respondents provided their responses. Peter Pandey, a marketing data analyst, has been assigned the responsibility of transforming these survey results into valuable insights that the team can utilize to make informed decisions.</a:t>
          </a:r>
        </a:p>
      </dgm:t>
    </dgm:pt>
    <dgm:pt modelId="{E491AF76-2563-463A-B901-4A33C66A5CD0}" type="parTrans" cxnId="{E042AE05-5006-4B1C-9699-4DDB9CB7EBD7}">
      <dgm:prSet/>
      <dgm:spPr/>
      <dgm:t>
        <a:bodyPr/>
        <a:lstStyle/>
        <a:p>
          <a:endParaRPr lang="en-US"/>
        </a:p>
      </dgm:t>
    </dgm:pt>
    <dgm:pt modelId="{DF8255B3-AAAB-4D87-A0B1-6D412686AC44}" type="sibTrans" cxnId="{E042AE05-5006-4B1C-9699-4DDB9CB7EBD7}">
      <dgm:prSet/>
      <dgm:spPr/>
      <dgm:t>
        <a:bodyPr/>
        <a:lstStyle/>
        <a:p>
          <a:endParaRPr lang="en-US"/>
        </a:p>
      </dgm:t>
    </dgm:pt>
    <dgm:pt modelId="{15AFC465-4497-45C9-9963-4F50F5A360A4}" type="pres">
      <dgm:prSet presAssocID="{411DDA17-86A3-4136-AF15-4AC01DC74EB5}" presName="Name0" presStyleCnt="0">
        <dgm:presLayoutVars>
          <dgm:dir/>
          <dgm:animLvl val="lvl"/>
          <dgm:resizeHandles val="exact"/>
        </dgm:presLayoutVars>
      </dgm:prSet>
      <dgm:spPr/>
    </dgm:pt>
    <dgm:pt modelId="{49E445BA-918A-42DD-A80C-696C7DA1FAAF}" type="pres">
      <dgm:prSet presAssocID="{CB557F79-37EA-4731-8CB5-0A057FECB16A}" presName="boxAndChildren" presStyleCnt="0"/>
      <dgm:spPr/>
    </dgm:pt>
    <dgm:pt modelId="{5EDEF969-1484-45C6-AD07-1E3E10E2AE6E}" type="pres">
      <dgm:prSet presAssocID="{CB557F79-37EA-4731-8CB5-0A057FECB16A}" presName="parentTextBox" presStyleLbl="node1" presStyleIdx="0" presStyleCnt="3"/>
      <dgm:spPr/>
    </dgm:pt>
    <dgm:pt modelId="{8BFED2C4-7751-4EEB-8ACF-DB57BAAD6B77}" type="pres">
      <dgm:prSet presAssocID="{3BD68832-14FE-47C0-89C7-2E3A7B83C23F}" presName="sp" presStyleCnt="0"/>
      <dgm:spPr/>
    </dgm:pt>
    <dgm:pt modelId="{925CB18C-BD60-4C14-9033-D948DFBB31A3}" type="pres">
      <dgm:prSet presAssocID="{61194F16-89A9-4E09-BBF0-F6F55D84DBC6}" presName="arrowAndChildren" presStyleCnt="0"/>
      <dgm:spPr/>
    </dgm:pt>
    <dgm:pt modelId="{E9760DDF-4A6E-4F83-AACB-A5CCB9908EF6}" type="pres">
      <dgm:prSet presAssocID="{61194F16-89A9-4E09-BBF0-F6F55D84DBC6}" presName="parentTextArrow" presStyleLbl="node1" presStyleIdx="0" presStyleCnt="3"/>
      <dgm:spPr/>
    </dgm:pt>
    <dgm:pt modelId="{8B52E52E-BB86-4770-AFF8-37968E1D9361}" type="pres">
      <dgm:prSet presAssocID="{61194F16-89A9-4E09-BBF0-F6F55D84DBC6}" presName="arrow" presStyleLbl="node1" presStyleIdx="1" presStyleCnt="3"/>
      <dgm:spPr/>
    </dgm:pt>
    <dgm:pt modelId="{DCEA6CDE-1336-40F5-A50F-BE7595D3F3FE}" type="pres">
      <dgm:prSet presAssocID="{61194F16-89A9-4E09-BBF0-F6F55D84DBC6}" presName="descendantArrow" presStyleCnt="0"/>
      <dgm:spPr/>
    </dgm:pt>
    <dgm:pt modelId="{571F5785-6244-487A-B0A8-9452B903AAAC}" type="pres">
      <dgm:prSet presAssocID="{C85365A3-BD34-4377-A82E-2A73A513A771}" presName="childTextArrow" presStyleLbl="fgAccFollowNode1" presStyleIdx="0" presStyleCnt="3">
        <dgm:presLayoutVars>
          <dgm:bulletEnabled val="1"/>
        </dgm:presLayoutVars>
      </dgm:prSet>
      <dgm:spPr/>
    </dgm:pt>
    <dgm:pt modelId="{1A7280A6-C0C1-4736-B2E8-B6DE620104DF}" type="pres">
      <dgm:prSet presAssocID="{95E22B48-BD39-4CF9-9594-50398232D346}" presName="childTextArrow" presStyleLbl="fgAccFollowNode1" presStyleIdx="1" presStyleCnt="3">
        <dgm:presLayoutVars>
          <dgm:bulletEnabled val="1"/>
        </dgm:presLayoutVars>
      </dgm:prSet>
      <dgm:spPr/>
    </dgm:pt>
    <dgm:pt modelId="{5AB5B23C-6D32-48C2-9C71-97912D38C814}" type="pres">
      <dgm:prSet presAssocID="{B04220C2-DC1C-433A-BD82-214A271F7A48}" presName="childTextArrow" presStyleLbl="fgAccFollowNode1" presStyleIdx="2" presStyleCnt="3">
        <dgm:presLayoutVars>
          <dgm:bulletEnabled val="1"/>
        </dgm:presLayoutVars>
      </dgm:prSet>
      <dgm:spPr/>
    </dgm:pt>
    <dgm:pt modelId="{B6995D22-C252-4220-84FE-C44FDD9D680D}" type="pres">
      <dgm:prSet presAssocID="{1A6AC069-4378-4120-8315-2466A9936CDD}" presName="sp" presStyleCnt="0"/>
      <dgm:spPr/>
    </dgm:pt>
    <dgm:pt modelId="{F472848B-3A01-4E04-9F94-29004B8D54EE}" type="pres">
      <dgm:prSet presAssocID="{271B2F87-A9B1-4D9B-8ED2-3B91934352EB}" presName="arrowAndChildren" presStyleCnt="0"/>
      <dgm:spPr/>
    </dgm:pt>
    <dgm:pt modelId="{8B8FD8E7-C9BC-4DE7-985F-4C008F4F4F26}" type="pres">
      <dgm:prSet presAssocID="{271B2F87-A9B1-4D9B-8ED2-3B91934352EB}" presName="parentTextArrow" presStyleLbl="node1" presStyleIdx="2" presStyleCnt="3"/>
      <dgm:spPr/>
    </dgm:pt>
  </dgm:ptLst>
  <dgm:cxnLst>
    <dgm:cxn modelId="{C2C1E200-8AC6-46AF-ACD2-B97861903F7F}" srcId="{61194F16-89A9-4E09-BBF0-F6F55D84DBC6}" destId="{B04220C2-DC1C-433A-BD82-214A271F7A48}" srcOrd="2" destOrd="0" parTransId="{A5D08322-40A6-4736-A891-41EC212E3056}" sibTransId="{F3F7601D-BA68-4968-AB80-17A97D9A21A9}"/>
    <dgm:cxn modelId="{E042AE05-5006-4B1C-9699-4DDB9CB7EBD7}" srcId="{411DDA17-86A3-4136-AF15-4AC01DC74EB5}" destId="{CB557F79-37EA-4731-8CB5-0A057FECB16A}" srcOrd="2" destOrd="0" parTransId="{E491AF76-2563-463A-B901-4A33C66A5CD0}" sibTransId="{DF8255B3-AAAB-4D87-A0B1-6D412686AC44}"/>
    <dgm:cxn modelId="{B4C72509-52B4-4311-ADE1-52D9D02DB841}" srcId="{61194F16-89A9-4E09-BBF0-F6F55D84DBC6}" destId="{95E22B48-BD39-4CF9-9594-50398232D346}" srcOrd="1" destOrd="0" parTransId="{95632D6E-7651-45C8-9C0F-4FD342729BD2}" sibTransId="{5AE32BC7-8544-4767-A211-14F85FDCA085}"/>
    <dgm:cxn modelId="{59EFE227-BD2D-42C8-9153-C54FA5075F97}" type="presOf" srcId="{95E22B48-BD39-4CF9-9594-50398232D346}" destId="{1A7280A6-C0C1-4736-B2E8-B6DE620104DF}" srcOrd="0" destOrd="0" presId="urn:microsoft.com/office/officeart/2005/8/layout/process4"/>
    <dgm:cxn modelId="{A6743233-498A-4422-B156-4132AC50A8A9}" type="presOf" srcId="{411DDA17-86A3-4136-AF15-4AC01DC74EB5}" destId="{15AFC465-4497-45C9-9963-4F50F5A360A4}" srcOrd="0" destOrd="0" presId="urn:microsoft.com/office/officeart/2005/8/layout/process4"/>
    <dgm:cxn modelId="{8848A934-72FA-49F0-A776-AF8338A5AA37}" type="presOf" srcId="{61194F16-89A9-4E09-BBF0-F6F55D84DBC6}" destId="{E9760DDF-4A6E-4F83-AACB-A5CCB9908EF6}" srcOrd="0" destOrd="0" presId="urn:microsoft.com/office/officeart/2005/8/layout/process4"/>
    <dgm:cxn modelId="{AB375839-9AF3-4B40-945E-18836992E5B9}" srcId="{61194F16-89A9-4E09-BBF0-F6F55D84DBC6}" destId="{C85365A3-BD34-4377-A82E-2A73A513A771}" srcOrd="0" destOrd="0" parTransId="{9B8541BB-5DA5-4B2A-A20E-D60FA5CAD10E}" sibTransId="{1C2FCD13-F9F5-485F-90DF-B7AE0A55F488}"/>
    <dgm:cxn modelId="{8A37C054-D188-423B-A075-0D6DBDA5B8AD}" type="presOf" srcId="{C85365A3-BD34-4377-A82E-2A73A513A771}" destId="{571F5785-6244-487A-B0A8-9452B903AAAC}" srcOrd="0" destOrd="0" presId="urn:microsoft.com/office/officeart/2005/8/layout/process4"/>
    <dgm:cxn modelId="{81FD1080-4423-41C4-B493-6347FDD8DD97}" type="presOf" srcId="{CB557F79-37EA-4731-8CB5-0A057FECB16A}" destId="{5EDEF969-1484-45C6-AD07-1E3E10E2AE6E}" srcOrd="0" destOrd="0" presId="urn:microsoft.com/office/officeart/2005/8/layout/process4"/>
    <dgm:cxn modelId="{E4AC8E82-0BE3-4631-A192-79FE4C217229}" type="presOf" srcId="{61194F16-89A9-4E09-BBF0-F6F55D84DBC6}" destId="{8B52E52E-BB86-4770-AFF8-37968E1D9361}" srcOrd="1" destOrd="0" presId="urn:microsoft.com/office/officeart/2005/8/layout/process4"/>
    <dgm:cxn modelId="{3ABC16AE-9151-4734-BBCC-BB03F75C309E}" srcId="{411DDA17-86A3-4136-AF15-4AC01DC74EB5}" destId="{271B2F87-A9B1-4D9B-8ED2-3B91934352EB}" srcOrd="0" destOrd="0" parTransId="{DA301ECF-490D-4FFD-A454-8297709CEECA}" sibTransId="{1A6AC069-4378-4120-8315-2466A9936CDD}"/>
    <dgm:cxn modelId="{0D07CACF-B448-4A90-BE0F-2F17091BED85}" srcId="{411DDA17-86A3-4136-AF15-4AC01DC74EB5}" destId="{61194F16-89A9-4E09-BBF0-F6F55D84DBC6}" srcOrd="1" destOrd="0" parTransId="{8236DD0E-A24C-4F13-B264-AAA1F4F94EB0}" sibTransId="{3BD68832-14FE-47C0-89C7-2E3A7B83C23F}"/>
    <dgm:cxn modelId="{D6DCAAD6-A73C-4641-BB12-85F1295F1445}" type="presOf" srcId="{B04220C2-DC1C-433A-BD82-214A271F7A48}" destId="{5AB5B23C-6D32-48C2-9C71-97912D38C814}" srcOrd="0" destOrd="0" presId="urn:microsoft.com/office/officeart/2005/8/layout/process4"/>
    <dgm:cxn modelId="{FEDEB8F1-D324-4A1F-8EC6-3337BE699F85}" type="presOf" srcId="{271B2F87-A9B1-4D9B-8ED2-3B91934352EB}" destId="{8B8FD8E7-C9BC-4DE7-985F-4C008F4F4F26}" srcOrd="0" destOrd="0" presId="urn:microsoft.com/office/officeart/2005/8/layout/process4"/>
    <dgm:cxn modelId="{E82DC987-B1D1-46F1-93F3-3C0F3BF534D3}" type="presParOf" srcId="{15AFC465-4497-45C9-9963-4F50F5A360A4}" destId="{49E445BA-918A-42DD-A80C-696C7DA1FAAF}" srcOrd="0" destOrd="0" presId="urn:microsoft.com/office/officeart/2005/8/layout/process4"/>
    <dgm:cxn modelId="{C5674C29-657B-48AA-BE8B-DCF680EA65D0}" type="presParOf" srcId="{49E445BA-918A-42DD-A80C-696C7DA1FAAF}" destId="{5EDEF969-1484-45C6-AD07-1E3E10E2AE6E}" srcOrd="0" destOrd="0" presId="urn:microsoft.com/office/officeart/2005/8/layout/process4"/>
    <dgm:cxn modelId="{9BD819A8-A1C8-41D3-9B8F-8093C1474817}" type="presParOf" srcId="{15AFC465-4497-45C9-9963-4F50F5A360A4}" destId="{8BFED2C4-7751-4EEB-8ACF-DB57BAAD6B77}" srcOrd="1" destOrd="0" presId="urn:microsoft.com/office/officeart/2005/8/layout/process4"/>
    <dgm:cxn modelId="{ED1D3616-3497-4F69-81E3-93BE93E65D24}" type="presParOf" srcId="{15AFC465-4497-45C9-9963-4F50F5A360A4}" destId="{925CB18C-BD60-4C14-9033-D948DFBB31A3}" srcOrd="2" destOrd="0" presId="urn:microsoft.com/office/officeart/2005/8/layout/process4"/>
    <dgm:cxn modelId="{DD2AB3F1-B4C4-4FAD-AFE6-E9E4C74FF60E}" type="presParOf" srcId="{925CB18C-BD60-4C14-9033-D948DFBB31A3}" destId="{E9760DDF-4A6E-4F83-AACB-A5CCB9908EF6}" srcOrd="0" destOrd="0" presId="urn:microsoft.com/office/officeart/2005/8/layout/process4"/>
    <dgm:cxn modelId="{5088A32E-BA03-4BC0-B4EB-9C45E85945B7}" type="presParOf" srcId="{925CB18C-BD60-4C14-9033-D948DFBB31A3}" destId="{8B52E52E-BB86-4770-AFF8-37968E1D9361}" srcOrd="1" destOrd="0" presId="urn:microsoft.com/office/officeart/2005/8/layout/process4"/>
    <dgm:cxn modelId="{78EB3529-E9A1-49A8-B4C9-41A2EB2BCB92}" type="presParOf" srcId="{925CB18C-BD60-4C14-9033-D948DFBB31A3}" destId="{DCEA6CDE-1336-40F5-A50F-BE7595D3F3FE}" srcOrd="2" destOrd="0" presId="urn:microsoft.com/office/officeart/2005/8/layout/process4"/>
    <dgm:cxn modelId="{D0E18A0F-7A79-4FE2-9979-9D1ED16EE450}" type="presParOf" srcId="{DCEA6CDE-1336-40F5-A50F-BE7595D3F3FE}" destId="{571F5785-6244-487A-B0A8-9452B903AAAC}" srcOrd="0" destOrd="0" presId="urn:microsoft.com/office/officeart/2005/8/layout/process4"/>
    <dgm:cxn modelId="{9600EF1B-8DD5-492F-9679-4F6A1DA05902}" type="presParOf" srcId="{DCEA6CDE-1336-40F5-A50F-BE7595D3F3FE}" destId="{1A7280A6-C0C1-4736-B2E8-B6DE620104DF}" srcOrd="1" destOrd="0" presId="urn:microsoft.com/office/officeart/2005/8/layout/process4"/>
    <dgm:cxn modelId="{A991B4D3-D01E-4106-B56F-5BE2D3E3FAED}" type="presParOf" srcId="{DCEA6CDE-1336-40F5-A50F-BE7595D3F3FE}" destId="{5AB5B23C-6D32-48C2-9C71-97912D38C814}" srcOrd="2" destOrd="0" presId="urn:microsoft.com/office/officeart/2005/8/layout/process4"/>
    <dgm:cxn modelId="{84E2BF2F-B7FB-48E6-8BB4-A18BB2B243A0}" type="presParOf" srcId="{15AFC465-4497-45C9-9963-4F50F5A360A4}" destId="{B6995D22-C252-4220-84FE-C44FDD9D680D}" srcOrd="3" destOrd="0" presId="urn:microsoft.com/office/officeart/2005/8/layout/process4"/>
    <dgm:cxn modelId="{9D444684-DEF5-4C62-95B6-DA698C598A2E}" type="presParOf" srcId="{15AFC465-4497-45C9-9963-4F50F5A360A4}" destId="{F472848B-3A01-4E04-9F94-29004B8D54EE}" srcOrd="4" destOrd="0" presId="urn:microsoft.com/office/officeart/2005/8/layout/process4"/>
    <dgm:cxn modelId="{4995484E-49FC-4BD9-9EBD-5E8B3CE65C4F}" type="presParOf" srcId="{F472848B-3A01-4E04-9F94-29004B8D54EE}" destId="{8B8FD8E7-C9BC-4DE7-985F-4C008F4F4F2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76C17-E58A-4D00-9916-4A3FCCBADCDD}">
      <dsp:nvSpPr>
        <dsp:cNvPr id="0" name=""/>
        <dsp:cNvSpPr/>
      </dsp:nvSpPr>
      <dsp:spPr>
        <a:xfrm>
          <a:off x="664949" y="122530"/>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CF310C-A8E5-40AD-B9B3-E99BA1C2507C}">
      <dsp:nvSpPr>
        <dsp:cNvPr id="0" name=""/>
        <dsp:cNvSpPr/>
      </dsp:nvSpPr>
      <dsp:spPr>
        <a:xfrm>
          <a:off x="1081762" y="53934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32E94A-218C-49EC-8DB8-C013EFB90E26}">
      <dsp:nvSpPr>
        <dsp:cNvPr id="0" name=""/>
        <dsp:cNvSpPr/>
      </dsp:nvSpPr>
      <dsp:spPr>
        <a:xfrm>
          <a:off x="39731" y="268753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Why? – Objectives</a:t>
          </a:r>
        </a:p>
      </dsp:txBody>
      <dsp:txXfrm>
        <a:off x="39731" y="2687531"/>
        <a:ext cx="3206250" cy="720000"/>
      </dsp:txXfrm>
    </dsp:sp>
    <dsp:sp modelId="{D432323D-7802-4DB0-9D29-412C58B0B037}">
      <dsp:nvSpPr>
        <dsp:cNvPr id="0" name=""/>
        <dsp:cNvSpPr/>
      </dsp:nvSpPr>
      <dsp:spPr>
        <a:xfrm>
          <a:off x="4432293" y="122530"/>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066F9-6B05-4355-B85B-E5ECA1CF61E2}">
      <dsp:nvSpPr>
        <dsp:cNvPr id="0" name=""/>
        <dsp:cNvSpPr/>
      </dsp:nvSpPr>
      <dsp:spPr>
        <a:xfrm>
          <a:off x="4849106" y="53934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26ACD4-2FE0-429C-BB35-8DBEBA353937}">
      <dsp:nvSpPr>
        <dsp:cNvPr id="0" name=""/>
        <dsp:cNvSpPr/>
      </dsp:nvSpPr>
      <dsp:spPr>
        <a:xfrm>
          <a:off x="3807075" y="268753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What? – Company profile</a:t>
          </a:r>
        </a:p>
      </dsp:txBody>
      <dsp:txXfrm>
        <a:off x="3807075" y="2687531"/>
        <a:ext cx="3206250" cy="720000"/>
      </dsp:txXfrm>
    </dsp:sp>
    <dsp:sp modelId="{291B30F0-661D-4645-9519-8F8FF3501A34}">
      <dsp:nvSpPr>
        <dsp:cNvPr id="0" name=""/>
        <dsp:cNvSpPr/>
      </dsp:nvSpPr>
      <dsp:spPr>
        <a:xfrm>
          <a:off x="8199637" y="122530"/>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D6DAC9-6BE5-4DBB-A9AD-8A614D8C81AE}">
      <dsp:nvSpPr>
        <dsp:cNvPr id="0" name=""/>
        <dsp:cNvSpPr/>
      </dsp:nvSpPr>
      <dsp:spPr>
        <a:xfrm>
          <a:off x="8616450" y="53934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40B742-5CA9-4226-885A-0CA4052CCFF7}">
      <dsp:nvSpPr>
        <dsp:cNvPr id="0" name=""/>
        <dsp:cNvSpPr/>
      </dsp:nvSpPr>
      <dsp:spPr>
        <a:xfrm>
          <a:off x="7574418" y="268753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How? – Dataset, Ask &amp; Tools Used</a:t>
          </a:r>
        </a:p>
      </dsp:txBody>
      <dsp:txXfrm>
        <a:off x="7574418" y="2687531"/>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EF969-1484-45C6-AD07-1E3E10E2AE6E}">
      <dsp:nvSpPr>
        <dsp:cNvPr id="0" name=""/>
        <dsp:cNvSpPr/>
      </dsp:nvSpPr>
      <dsp:spPr>
        <a:xfrm>
          <a:off x="0" y="2657264"/>
          <a:ext cx="10820400" cy="872173"/>
        </a:xfrm>
        <a:prstGeom prst="rect">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A survey was carried out in ten cities, and 10,000 respondents provided their responses. Peter Pandey, a marketing data analyst, has been assigned the responsibility of transforming these survey results into valuable insights that the team can utilize to make informed decisions.</a:t>
          </a:r>
        </a:p>
      </dsp:txBody>
      <dsp:txXfrm>
        <a:off x="0" y="2657264"/>
        <a:ext cx="10820400" cy="872173"/>
      </dsp:txXfrm>
    </dsp:sp>
    <dsp:sp modelId="{8B52E52E-BB86-4770-AFF8-37968E1D9361}">
      <dsp:nvSpPr>
        <dsp:cNvPr id="0" name=""/>
        <dsp:cNvSpPr/>
      </dsp:nvSpPr>
      <dsp:spPr>
        <a:xfrm rot="10800000">
          <a:off x="0" y="1328944"/>
          <a:ext cx="10820400" cy="1341402"/>
        </a:xfrm>
        <a:prstGeom prst="upArrowCallout">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Their Marketing team is responsible for increasing :</a:t>
          </a:r>
        </a:p>
      </dsp:txBody>
      <dsp:txXfrm rot="-10800000">
        <a:off x="0" y="1328944"/>
        <a:ext cx="10820400" cy="470832"/>
      </dsp:txXfrm>
    </dsp:sp>
    <dsp:sp modelId="{571F5785-6244-487A-B0A8-9452B903AAAC}">
      <dsp:nvSpPr>
        <dsp:cNvPr id="0" name=""/>
        <dsp:cNvSpPr/>
      </dsp:nvSpPr>
      <dsp:spPr>
        <a:xfrm>
          <a:off x="5283" y="1799776"/>
          <a:ext cx="3603277" cy="401079"/>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US" sz="2300" kern="1200"/>
            <a:t>Brand awareness</a:t>
          </a:r>
        </a:p>
      </dsp:txBody>
      <dsp:txXfrm>
        <a:off x="5283" y="1799776"/>
        <a:ext cx="3603277" cy="401079"/>
      </dsp:txXfrm>
    </dsp:sp>
    <dsp:sp modelId="{1A7280A6-C0C1-4736-B2E8-B6DE620104DF}">
      <dsp:nvSpPr>
        <dsp:cNvPr id="0" name=""/>
        <dsp:cNvSpPr/>
      </dsp:nvSpPr>
      <dsp:spPr>
        <a:xfrm>
          <a:off x="3608561" y="1799776"/>
          <a:ext cx="3603277" cy="40107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US" sz="2300" kern="1200"/>
            <a:t>Market share</a:t>
          </a:r>
        </a:p>
      </dsp:txBody>
      <dsp:txXfrm>
        <a:off x="3608561" y="1799776"/>
        <a:ext cx="3603277" cy="401079"/>
      </dsp:txXfrm>
    </dsp:sp>
    <dsp:sp modelId="{5AB5B23C-6D32-48C2-9C71-97912D38C814}">
      <dsp:nvSpPr>
        <dsp:cNvPr id="0" name=""/>
        <dsp:cNvSpPr/>
      </dsp:nvSpPr>
      <dsp:spPr>
        <a:xfrm>
          <a:off x="7211838" y="1799776"/>
          <a:ext cx="3603277" cy="401079"/>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US" sz="2300" kern="1200"/>
            <a:t>Product development</a:t>
          </a:r>
        </a:p>
      </dsp:txBody>
      <dsp:txXfrm>
        <a:off x="7211838" y="1799776"/>
        <a:ext cx="3603277" cy="401079"/>
      </dsp:txXfrm>
    </dsp:sp>
    <dsp:sp modelId="{8B8FD8E7-C9BC-4DE7-985F-4C008F4F4F26}">
      <dsp:nvSpPr>
        <dsp:cNvPr id="0" name=""/>
        <dsp:cNvSpPr/>
      </dsp:nvSpPr>
      <dsp:spPr>
        <a:xfrm rot="10800000">
          <a:off x="0" y="623"/>
          <a:ext cx="10820400" cy="1341402"/>
        </a:xfrm>
        <a:prstGeom prst="upArrowCallout">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﻿Codex is a German beverage company that is aiming to make its mark in the Indian market. A few months ago, they launched their energy drink in 10 cities in India.</a:t>
          </a:r>
        </a:p>
      </dsp:txBody>
      <dsp:txXfrm rot="10800000">
        <a:off x="0" y="623"/>
        <a:ext cx="10820400" cy="87160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6EC8D-4597-43B4-89D9-987CCAFE20FC}" type="datetimeFigureOut">
              <a:rPr lang="en-CA" smtClean="0"/>
              <a:t>2023-09-16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3221C7-44F1-4984-9DEE-DAB7E543BBE6}" type="slidenum">
              <a:rPr lang="en-CA" smtClean="0"/>
              <a:t>‹#›</a:t>
            </a:fld>
            <a:endParaRPr lang="en-CA"/>
          </a:p>
        </p:txBody>
      </p:sp>
    </p:spTree>
    <p:extLst>
      <p:ext uri="{BB962C8B-B14F-4D97-AF65-F5344CB8AC3E}">
        <p14:creationId xmlns:p14="http://schemas.microsoft.com/office/powerpoint/2010/main" val="4090230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5</a:t>
            </a:fld>
            <a:endParaRPr lang="en-CA"/>
          </a:p>
        </p:txBody>
      </p:sp>
    </p:spTree>
    <p:extLst>
      <p:ext uri="{BB962C8B-B14F-4D97-AF65-F5344CB8AC3E}">
        <p14:creationId xmlns:p14="http://schemas.microsoft.com/office/powerpoint/2010/main" val="156477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A significant portion of respondents, 44.47%, have heard of </a:t>
            </a:r>
            <a:r>
              <a:rPr lang="en-US" b="0" i="0" dirty="0" err="1">
                <a:solidFill>
                  <a:srgbClr val="374151"/>
                </a:solidFill>
                <a:effectLst/>
                <a:latin typeface="Söhne"/>
              </a:rPr>
              <a:t>CodeX</a:t>
            </a:r>
            <a:r>
              <a:rPr lang="en-US" b="0" i="0" dirty="0">
                <a:solidFill>
                  <a:srgbClr val="374151"/>
                </a:solidFill>
                <a:effectLst/>
                <a:latin typeface="Söhne"/>
              </a:rPr>
              <a:t>, indicating a substantial level of brand awareness in the market.</a:t>
            </a:r>
          </a:p>
          <a:p>
            <a:pPr algn="l">
              <a:buFont typeface="Arial" panose="020B0604020202020204" pitchFamily="34" charset="0"/>
              <a:buChar char="•"/>
            </a:pPr>
            <a:r>
              <a:rPr lang="en-US" b="0" i="0" dirty="0">
                <a:solidFill>
                  <a:srgbClr val="374151"/>
                </a:solidFill>
                <a:effectLst/>
                <a:latin typeface="Söhne"/>
              </a:rPr>
              <a:t>However, it's noteworthy that a considerable number of respondents (55.53%) have not yet heard of </a:t>
            </a:r>
            <a:r>
              <a:rPr lang="en-US" b="0" i="0" dirty="0" err="1">
                <a:solidFill>
                  <a:srgbClr val="374151"/>
                </a:solidFill>
                <a:effectLst/>
                <a:latin typeface="Söhne"/>
              </a:rPr>
              <a:t>CodeX</a:t>
            </a:r>
            <a:r>
              <a:rPr lang="en-US" b="0" i="0" dirty="0">
                <a:solidFill>
                  <a:srgbClr val="374151"/>
                </a:solidFill>
                <a:effectLst/>
                <a:latin typeface="Söhne"/>
              </a:rPr>
              <a:t>, suggesting the potential for increased marketing efforts to expand brand recognition further.</a:t>
            </a:r>
          </a:p>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27</a:t>
            </a:fld>
            <a:endParaRPr lang="en-CA"/>
          </a:p>
        </p:txBody>
      </p:sp>
    </p:spTree>
    <p:extLst>
      <p:ext uri="{BB962C8B-B14F-4D97-AF65-F5344CB8AC3E}">
        <p14:creationId xmlns:p14="http://schemas.microsoft.com/office/powerpoint/2010/main" val="4121297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majority of respondents, 59.74%, hold a "Neutral" perception of the brand, suggesting an opportunity for </a:t>
            </a:r>
            <a:r>
              <a:rPr lang="en-US" dirty="0" err="1"/>
              <a:t>CodeX</a:t>
            </a:r>
            <a:r>
              <a:rPr lang="en-US" dirty="0"/>
              <a:t> to establish a stronger and more distinct brand identity.</a:t>
            </a:r>
          </a:p>
          <a:p>
            <a:r>
              <a:rPr lang="en-US" dirty="0"/>
              <a:t>- Notably, 22.57% of respondents view the brand in a "Positive" light, while 17.69% have a "Negative" perception, indicating room for improvement in shaping the overall brand sentiment.</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28</a:t>
            </a:fld>
            <a:endParaRPr lang="en-CA"/>
          </a:p>
        </p:txBody>
      </p:sp>
    </p:spTree>
    <p:extLst>
      <p:ext uri="{BB962C8B-B14F-4D97-AF65-F5344CB8AC3E}">
        <p14:creationId xmlns:p14="http://schemas.microsoft.com/office/powerpoint/2010/main" val="2337166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suggests that cities like Bangalore, Chennai, Hyderabad, and Pune exhibit a notable level of awareness and interest in </a:t>
            </a:r>
            <a:r>
              <a:rPr lang="en-US" dirty="0" err="1"/>
              <a:t>CodeX</a:t>
            </a:r>
            <a:r>
              <a:rPr lang="en-US" dirty="0"/>
              <a:t>, as indicated by the "Yes" responses significantly outweighing the "No" responses. These cities seem primed for targeted marketing efforts, focusing on reinforcing </a:t>
            </a:r>
            <a:r>
              <a:rPr lang="en-US" dirty="0" err="1"/>
              <a:t>CodeX's</a:t>
            </a:r>
            <a:r>
              <a:rPr lang="en-US" dirty="0"/>
              <a:t> presence and catering to the existing enthusiasm. Conversely, cities such as Delhi and Kolkata, although showing a lower proportion of "Yes" responses, still present a valuable opportunity for brand expansion, as even a moderate increase in awareness could yield promising results. A strategic approach that tailors campaigns to the specific preferences and interests of each city can effectively nurture interest and accelerate </a:t>
            </a:r>
            <a:r>
              <a:rPr lang="en-US" dirty="0" err="1"/>
              <a:t>CodeX's</a:t>
            </a:r>
            <a:r>
              <a:rPr lang="en-US" dirty="0"/>
              <a:t> growth in these markets.</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29</a:t>
            </a:fld>
            <a:endParaRPr lang="en-CA"/>
          </a:p>
        </p:txBody>
      </p:sp>
    </p:spTree>
    <p:extLst>
      <p:ext uri="{BB962C8B-B14F-4D97-AF65-F5344CB8AC3E}">
        <p14:creationId xmlns:p14="http://schemas.microsoft.com/office/powerpoint/2010/main" val="3381561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Preferred Purchase Locations: Respondents overwhelmingly opt for supermarkets, with 44.94% of them choosing this convenient option. Online retailers and gyms also garner significant interest at 25.5% and 14.64%, respectively.</a:t>
            </a:r>
          </a:p>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31</a:t>
            </a:fld>
            <a:endParaRPr lang="en-CA"/>
          </a:p>
        </p:txBody>
      </p:sp>
    </p:spTree>
    <p:extLst>
      <p:ext uri="{BB962C8B-B14F-4D97-AF65-F5344CB8AC3E}">
        <p14:creationId xmlns:p14="http://schemas.microsoft.com/office/powerpoint/2010/main" val="2764388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Typical Consumption Situations: Respondents commonly consume energy drinks during sports/exercise (44.94%), followed by studying/working late (32.31%) and social outings/parties (14.87%).</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32</a:t>
            </a:fld>
            <a:endParaRPr lang="en-CA"/>
          </a:p>
        </p:txBody>
      </p:sp>
    </p:spTree>
    <p:extLst>
      <p:ext uri="{BB962C8B-B14F-4D97-AF65-F5344CB8AC3E}">
        <p14:creationId xmlns:p14="http://schemas.microsoft.com/office/powerpoint/2010/main" val="3663950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Price Range Influence: The price range of 50-99 is the most influential factor in respondents' purchase decisions, with 42.88% of respondents considering it when choosing energy drinks.</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33</a:t>
            </a:fld>
            <a:endParaRPr lang="en-CA"/>
          </a:p>
        </p:txBody>
      </p:sp>
    </p:spTree>
    <p:extLst>
      <p:ext uri="{BB962C8B-B14F-4D97-AF65-F5344CB8AC3E}">
        <p14:creationId xmlns:p14="http://schemas.microsoft.com/office/powerpoint/2010/main" val="848746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Limited Edition Packaging Appeal: A substantial 39.46% of respondents express a clear preference for energy drink options with limited edition packaging, highlighting its impact on purchase decisions.</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34</a:t>
            </a:fld>
            <a:endParaRPr lang="en-CA"/>
          </a:p>
        </p:txBody>
      </p:sp>
    </p:spTree>
    <p:extLst>
      <p:ext uri="{BB962C8B-B14F-4D97-AF65-F5344CB8AC3E}">
        <p14:creationId xmlns:p14="http://schemas.microsoft.com/office/powerpoint/2010/main" val="2486693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Enhancing Taste Experience: The majority of respondents value taste, with 29.57% favoring a taste rating of 3, indicating that focusing on refining the flavor profile could significantly impact product development and customer satisfaction.</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36</a:t>
            </a:fld>
            <a:endParaRPr lang="en-CA"/>
          </a:p>
        </p:txBody>
      </p:sp>
    </p:spTree>
    <p:extLst>
      <p:ext uri="{BB962C8B-B14F-4D97-AF65-F5344CB8AC3E}">
        <p14:creationId xmlns:p14="http://schemas.microsoft.com/office/powerpoint/2010/main" val="989375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Health-Conscious Improvements: Respondents show a desire for healthier options, with 29.95% seeking reduced sugar content and 24.98% desiring more natural ingredients, indicating a focus on taste while maintaining healthier attributes in product development.</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37</a:t>
            </a:fld>
            <a:endParaRPr lang="en-CA"/>
          </a:p>
        </p:txBody>
      </p:sp>
    </p:spTree>
    <p:extLst>
      <p:ext uri="{BB962C8B-B14F-4D97-AF65-F5344CB8AC3E}">
        <p14:creationId xmlns:p14="http://schemas.microsoft.com/office/powerpoint/2010/main" val="3053353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 Emphasis: Ensuring widespread availability appears pivotal, with cities like Bangalore (16.70%) and Hyderabad (11.05%) exhibiting interest when availability is communicated, indicating a need to focus on increasing product visibility in these regions.</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38</a:t>
            </a:fld>
            <a:endParaRPr lang="en-CA"/>
          </a:p>
        </p:txBody>
      </p:sp>
    </p:spTree>
    <p:extLst>
      <p:ext uri="{BB962C8B-B14F-4D97-AF65-F5344CB8AC3E}">
        <p14:creationId xmlns:p14="http://schemas.microsoft.com/office/powerpoint/2010/main" val="332752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Respondents show a strong preference for "Compact and portable cans," with nearly 40% of them favoring this packaging option for energy drinks.</a:t>
            </a:r>
          </a:p>
          <a:p>
            <a:pPr algn="l">
              <a:buFont typeface="Arial" panose="020B0604020202020204" pitchFamily="34" charset="0"/>
              <a:buChar char="•"/>
            </a:pPr>
            <a:r>
              <a:rPr lang="en-US" b="0" i="0" dirty="0">
                <a:solidFill>
                  <a:srgbClr val="374151"/>
                </a:solidFill>
                <a:effectLst/>
                <a:latin typeface="Söhne"/>
              </a:rPr>
              <a:t>"Innovative bottle design" is also popular, capturing the interest of approximately 30.47% of respondents.</a:t>
            </a:r>
          </a:p>
          <a:p>
            <a:pPr algn="l">
              <a:buFont typeface="Arial" panose="020B0604020202020204" pitchFamily="34" charset="0"/>
              <a:buChar char="•"/>
            </a:pPr>
            <a:r>
              <a:rPr lang="en-US" b="0" i="0" dirty="0">
                <a:solidFill>
                  <a:srgbClr val="374151"/>
                </a:solidFill>
                <a:effectLst/>
                <a:latin typeface="Söhne"/>
              </a:rPr>
              <a:t>A notable 15.01% of respondents prefer "Collectible packaging," indicating an attraction to unique and collectible elements in packaging.</a:t>
            </a:r>
          </a:p>
          <a:p>
            <a:pPr algn="l">
              <a:buFont typeface="Arial" panose="020B0604020202020204" pitchFamily="34" charset="0"/>
              <a:buChar char="•"/>
            </a:pPr>
            <a:r>
              <a:rPr lang="en-US" b="0" i="0" dirty="0">
                <a:solidFill>
                  <a:srgbClr val="374151"/>
                </a:solidFill>
                <a:effectLst/>
                <a:latin typeface="Söhne"/>
              </a:rPr>
              <a:t>"Eco-friendly design" appeals to about 9.83% of respondents, highlighting a significant interest in environmentally conscious packaging options.</a:t>
            </a:r>
          </a:p>
          <a:p>
            <a:pPr algn="l">
              <a:buFont typeface="Arial" panose="020B0604020202020204" pitchFamily="34" charset="0"/>
              <a:buChar char="•"/>
            </a:pPr>
            <a:r>
              <a:rPr lang="en-US" b="0" i="0" dirty="0">
                <a:solidFill>
                  <a:srgbClr val="374151"/>
                </a:solidFill>
                <a:effectLst/>
                <a:latin typeface="Söhne"/>
              </a:rPr>
              <a:t>A smaller segment of respondents (4.85%) indicated a preference for "Other" packaging, suggesting potential room for exploration and diverse packaging solutions.</a:t>
            </a:r>
          </a:p>
        </p:txBody>
      </p:sp>
      <p:sp>
        <p:nvSpPr>
          <p:cNvPr id="4" name="Slide Number Placeholder 3"/>
          <p:cNvSpPr>
            <a:spLocks noGrp="1"/>
          </p:cNvSpPr>
          <p:nvPr>
            <p:ph type="sldNum" sz="quarter" idx="5"/>
          </p:nvPr>
        </p:nvSpPr>
        <p:spPr/>
        <p:txBody>
          <a:bodyPr/>
          <a:lstStyle/>
          <a:p>
            <a:fld id="{383221C7-44F1-4984-9DEE-DAB7E543BBE6}" type="slidenum">
              <a:rPr lang="en-CA" smtClean="0"/>
              <a:t>14</a:t>
            </a:fld>
            <a:endParaRPr lang="en-CA"/>
          </a:p>
        </p:txBody>
      </p:sp>
    </p:spTree>
    <p:extLst>
      <p:ext uri="{BB962C8B-B14F-4D97-AF65-F5344CB8AC3E}">
        <p14:creationId xmlns:p14="http://schemas.microsoft.com/office/powerpoint/2010/main" val="419593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Considering Product Development:</a:t>
            </a:r>
          </a:p>
          <a:p>
            <a:pPr algn="l"/>
            <a:r>
              <a:rPr lang="en-US" b="1" i="0" dirty="0">
                <a:solidFill>
                  <a:srgbClr val="374151"/>
                </a:solidFill>
                <a:effectLst/>
                <a:latin typeface="Söhne"/>
              </a:rPr>
              <a:t>Availability Emphasis</a:t>
            </a:r>
            <a:r>
              <a:rPr lang="en-US" b="0" i="0" dirty="0">
                <a:solidFill>
                  <a:srgbClr val="374151"/>
                </a:solidFill>
                <a:effectLst/>
                <a:latin typeface="Söhne"/>
              </a:rPr>
              <a:t>: Addressing the challenge of "Not available locally" (2431 respondents) could lead to a substantial market expansion. Focusing on increasing product accessibility might significantly enhance </a:t>
            </a:r>
            <a:r>
              <a:rPr lang="en-US" b="0" i="0" dirty="0" err="1">
                <a:solidFill>
                  <a:srgbClr val="374151"/>
                </a:solidFill>
                <a:effectLst/>
                <a:latin typeface="Söhne"/>
              </a:rPr>
              <a:t>CodeX's</a:t>
            </a:r>
            <a:r>
              <a:rPr lang="en-US" b="0" i="0" dirty="0">
                <a:solidFill>
                  <a:srgbClr val="374151"/>
                </a:solidFill>
                <a:effectLst/>
                <a:latin typeface="Söhne"/>
              </a:rPr>
              <a:t> reach and penetration.</a:t>
            </a:r>
          </a:p>
        </p:txBody>
      </p:sp>
      <p:sp>
        <p:nvSpPr>
          <p:cNvPr id="4" name="Slide Number Placeholder 3"/>
          <p:cNvSpPr>
            <a:spLocks noGrp="1"/>
          </p:cNvSpPr>
          <p:nvPr>
            <p:ph type="sldNum" sz="quarter" idx="5"/>
          </p:nvPr>
        </p:nvSpPr>
        <p:spPr/>
        <p:txBody>
          <a:bodyPr/>
          <a:lstStyle/>
          <a:p>
            <a:fld id="{383221C7-44F1-4984-9DEE-DAB7E543BBE6}" type="slidenum">
              <a:rPr lang="en-CA" smtClean="0"/>
              <a:t>39</a:t>
            </a:fld>
            <a:endParaRPr lang="en-CA"/>
          </a:p>
        </p:txBody>
      </p:sp>
    </p:spTree>
    <p:extLst>
      <p:ext uri="{BB962C8B-B14F-4D97-AF65-F5344CB8AC3E}">
        <p14:creationId xmlns:p14="http://schemas.microsoft.com/office/powerpoint/2010/main" val="1163812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**Branding Focus**: A considerable portion of respondents (3946) expressing interest in "Limited Edition Packaging" suggests that investing in unique and eye-catching packaging could boost brand recognition and appeal. This avenue could enhance </a:t>
            </a:r>
            <a:r>
              <a:rPr lang="en-US" dirty="0" err="1"/>
              <a:t>CodeX's</a:t>
            </a:r>
            <a:r>
              <a:rPr lang="en-US" dirty="0"/>
              <a:t> branding efforts and potentially attract more customers.</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40</a:t>
            </a:fld>
            <a:endParaRPr lang="en-CA"/>
          </a:p>
        </p:txBody>
      </p:sp>
    </p:spTree>
    <p:extLst>
      <p:ext uri="{BB962C8B-B14F-4D97-AF65-F5344CB8AC3E}">
        <p14:creationId xmlns:p14="http://schemas.microsoft.com/office/powerpoint/2010/main" val="2762659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&amp; Consumption Frequency**: Respondents aged 19-30 exhibit higher consumption frequency, with 2-3 times a week being most common (1917). Among 15-18 age group, 2-3 times a week is also prominent (539), while 46-65 age group has relatively lower consumption across all frequencies.</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42</a:t>
            </a:fld>
            <a:endParaRPr lang="en-CA"/>
          </a:p>
        </p:txBody>
      </p:sp>
    </p:spTree>
    <p:extLst>
      <p:ext uri="{BB962C8B-B14F-4D97-AF65-F5344CB8AC3E}">
        <p14:creationId xmlns:p14="http://schemas.microsoft.com/office/powerpoint/2010/main" val="2408968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**Taste Enhancement**: Respondents' desire for taste improvement is evident across all taste experiences. Notably, the majority of respondents with taste experience levels 3 (2957) and 4 (2479) express an interest in improved taste for </a:t>
            </a:r>
            <a:r>
              <a:rPr lang="en-US" sz="1200" dirty="0" err="1"/>
              <a:t>CodeX</a:t>
            </a:r>
            <a:r>
              <a:rPr lang="en-US" sz="1200" dirty="0"/>
              <a:t> energy drinks.</a:t>
            </a:r>
          </a:p>
          <a:p>
            <a:r>
              <a:rPr lang="en-US" sz="1200" dirty="0"/>
              <a:t>**Enhancing Taste Preferences**: Respondents express a strong desire for improved taste, primarily focused on reduced sugar content, more natural ingredients, and a wider range of flavors. The potential for offering healthier alternatives is also a key consideration.</a:t>
            </a:r>
          </a:p>
        </p:txBody>
      </p:sp>
      <p:sp>
        <p:nvSpPr>
          <p:cNvPr id="4" name="Slide Number Placeholder 3"/>
          <p:cNvSpPr>
            <a:spLocks noGrp="1"/>
          </p:cNvSpPr>
          <p:nvPr>
            <p:ph type="sldNum" sz="quarter" idx="5"/>
          </p:nvPr>
        </p:nvSpPr>
        <p:spPr/>
        <p:txBody>
          <a:bodyPr/>
          <a:lstStyle/>
          <a:p>
            <a:fld id="{383221C7-44F1-4984-9DEE-DAB7E543BBE6}" type="slidenum">
              <a:rPr lang="en-CA" smtClean="0"/>
              <a:t>44</a:t>
            </a:fld>
            <a:endParaRPr lang="en-CA"/>
          </a:p>
        </p:txBody>
      </p:sp>
    </p:spTree>
    <p:extLst>
      <p:ext uri="{BB962C8B-B14F-4D97-AF65-F5344CB8AC3E}">
        <p14:creationId xmlns:p14="http://schemas.microsoft.com/office/powerpoint/2010/main" val="1486543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**City Expansion Focus**: To enhance reach, concentrate on cities like Bangalore, Hyderabad, Mumbai, and Chennai, where a considerable percentage of respondents are unfamiliar with </a:t>
            </a:r>
            <a:r>
              <a:rPr lang="en-US" dirty="0" err="1"/>
              <a:t>CodeX</a:t>
            </a:r>
            <a:r>
              <a:rPr lang="en-US" dirty="0"/>
              <a:t> but express interest after hearing about it.</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45</a:t>
            </a:fld>
            <a:endParaRPr lang="en-CA"/>
          </a:p>
        </p:txBody>
      </p:sp>
    </p:spTree>
    <p:extLst>
      <p:ext uri="{BB962C8B-B14F-4D97-AF65-F5344CB8AC3E}">
        <p14:creationId xmlns:p14="http://schemas.microsoft.com/office/powerpoint/2010/main" val="1790894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**Strategic Marketing**: Prioritize marketing efforts in supermarkets and online retailers, which have the highest respondent concentration. Also, consider tailored campaigns for gyms and fitness centers due to their substantial interest.</a:t>
            </a:r>
          </a:p>
          <a:p>
            <a:endParaRPr lang="en-US" dirty="0"/>
          </a:p>
          <a:p>
            <a:r>
              <a:rPr lang="en-US" b="1" i="0" dirty="0">
                <a:effectLst/>
                <a:latin typeface="Söhne"/>
              </a:rPr>
              <a:t>Strategic Marketing Channels</a:t>
            </a:r>
            <a:r>
              <a:rPr lang="en-US" b="0" i="0" dirty="0">
                <a:solidFill>
                  <a:srgbClr val="374151"/>
                </a:solidFill>
                <a:effectLst/>
                <a:latin typeface="Söhne"/>
              </a:rPr>
              <a:t>: To maximize reach and engagement, it's recommended to focus on online ads and TV commercials as these channels garnered substantial attention from respondents. Additionally, incorporating outdoor billboards and print media can enhance brand visibility and engage a diverse audience, ensuring a comprehensive and impactful marketing strategy.</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46</a:t>
            </a:fld>
            <a:endParaRPr lang="en-CA"/>
          </a:p>
        </p:txBody>
      </p:sp>
    </p:spTree>
    <p:extLst>
      <p:ext uri="{BB962C8B-B14F-4D97-AF65-F5344CB8AC3E}">
        <p14:creationId xmlns:p14="http://schemas.microsoft.com/office/powerpoint/2010/main" val="388133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**Empowering Brand Ambassadors**: Leveraging brand ambassadors could significantly impact brand perception. With a considerable number of respondents having a neutral perception and a positive perception of </a:t>
            </a:r>
            <a:r>
              <a:rPr lang="en-US" dirty="0" err="1"/>
              <a:t>CodeX</a:t>
            </a:r>
            <a:r>
              <a:rPr lang="en-US" dirty="0"/>
              <a:t>, introducing relatable and influential brand ambassadors can help sway perceptions towards a more positive note, enhancing brand credibility and recognition.</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47</a:t>
            </a:fld>
            <a:endParaRPr lang="en-CA"/>
          </a:p>
        </p:txBody>
      </p:sp>
    </p:spTree>
    <p:extLst>
      <p:ext uri="{BB962C8B-B14F-4D97-AF65-F5344CB8AC3E}">
        <p14:creationId xmlns:p14="http://schemas.microsoft.com/office/powerpoint/2010/main" val="3207877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51</a:t>
            </a:fld>
            <a:endParaRPr lang="en-CA"/>
          </a:p>
        </p:txBody>
      </p:sp>
    </p:spTree>
    <p:extLst>
      <p:ext uri="{BB962C8B-B14F-4D97-AF65-F5344CB8AC3E}">
        <p14:creationId xmlns:p14="http://schemas.microsoft.com/office/powerpoint/2010/main" val="1307057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"Increased energy and focus" is the primary reason for consuming energy drinks, with the highest number of respondents at 3,574, indicating a strong demand for improved alertness and concentration.</a:t>
            </a:r>
          </a:p>
          <a:p>
            <a:pPr algn="l">
              <a:buFont typeface="Arial" panose="020B0604020202020204" pitchFamily="34" charset="0"/>
              <a:buChar char="•"/>
            </a:pPr>
            <a:r>
              <a:rPr lang="en-US" b="0" i="0" dirty="0">
                <a:solidFill>
                  <a:srgbClr val="374151"/>
                </a:solidFill>
                <a:effectLst/>
                <a:latin typeface="Söhne"/>
              </a:rPr>
              <a:t>"To combat fatigue" ranks second, with 2,428 respondents seeking energy drinks to fight tiredness and boost their energy levels.</a:t>
            </a:r>
          </a:p>
          <a:p>
            <a:pPr algn="l">
              <a:buFont typeface="Arial" panose="020B0604020202020204" pitchFamily="34" charset="0"/>
              <a:buChar char="•"/>
            </a:pPr>
            <a:r>
              <a:rPr lang="en-US" b="0" i="0" dirty="0">
                <a:solidFill>
                  <a:srgbClr val="374151"/>
                </a:solidFill>
                <a:effectLst/>
                <a:latin typeface="Söhne"/>
              </a:rPr>
              <a:t>"To enhance sports performance" follows with 1,604 respondents, suggesting a significant interest in using energy drinks for athletic and physical activities.</a:t>
            </a:r>
          </a:p>
          <a:p>
            <a:pPr algn="l">
              <a:buFont typeface="Arial" panose="020B0604020202020204" pitchFamily="34" charset="0"/>
              <a:buChar char="•"/>
            </a:pPr>
            <a:r>
              <a:rPr lang="en-US" b="0" i="0" dirty="0">
                <a:solidFill>
                  <a:srgbClr val="374151"/>
                </a:solidFill>
                <a:effectLst/>
                <a:latin typeface="Söhne"/>
              </a:rPr>
              <a:t>"To boost performance" is a close fourth, with 1,514 respondents seeking energy drinks to enhance their overall performance.</a:t>
            </a:r>
          </a:p>
          <a:p>
            <a:pPr algn="l">
              <a:buFont typeface="Arial" panose="020B0604020202020204" pitchFamily="34" charset="0"/>
              <a:buChar char="•"/>
            </a:pPr>
            <a:r>
              <a:rPr lang="en-US" b="0" i="0" dirty="0">
                <a:solidFill>
                  <a:srgbClr val="374151"/>
                </a:solidFill>
                <a:effectLst/>
                <a:latin typeface="Söhne"/>
              </a:rPr>
              <a:t>A portion of respondents (880) cited "Other" reasons, indicating a potential range of motivations beyond the listed options.</a:t>
            </a:r>
          </a:p>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15</a:t>
            </a:fld>
            <a:endParaRPr lang="en-CA"/>
          </a:p>
        </p:txBody>
      </p:sp>
    </p:spTree>
    <p:extLst>
      <p:ext uri="{BB962C8B-B14F-4D97-AF65-F5344CB8AC3E}">
        <p14:creationId xmlns:p14="http://schemas.microsoft.com/office/powerpoint/2010/main" val="614385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Among the current market leaders in the energy drink industry, "Cola-</a:t>
            </a:r>
            <a:r>
              <a:rPr lang="en-US" b="0" i="0" dirty="0" err="1">
                <a:solidFill>
                  <a:srgbClr val="374151"/>
                </a:solidFill>
                <a:effectLst/>
                <a:latin typeface="Söhne"/>
              </a:rPr>
              <a:t>Coka</a:t>
            </a:r>
            <a:r>
              <a:rPr lang="en-US" b="0" i="0" dirty="0">
                <a:solidFill>
                  <a:srgbClr val="374151"/>
                </a:solidFill>
                <a:effectLst/>
                <a:latin typeface="Söhne"/>
              </a:rPr>
              <a:t>" stands out with the highest number of respondents at 2,538, reflecting a significant market presence.</a:t>
            </a:r>
          </a:p>
          <a:p>
            <a:pPr algn="l">
              <a:buFont typeface="Arial" panose="020B0604020202020204" pitchFamily="34" charset="0"/>
              <a:buChar char="•"/>
            </a:pPr>
            <a:r>
              <a:rPr lang="en-US" b="0" i="0" dirty="0">
                <a:solidFill>
                  <a:srgbClr val="374151"/>
                </a:solidFill>
                <a:effectLst/>
                <a:latin typeface="Söhne"/>
              </a:rPr>
              <a:t>"</a:t>
            </a:r>
            <a:r>
              <a:rPr lang="en-US" b="0" i="0" dirty="0" err="1">
                <a:solidFill>
                  <a:srgbClr val="374151"/>
                </a:solidFill>
                <a:effectLst/>
                <a:latin typeface="Söhne"/>
              </a:rPr>
              <a:t>Bepsi</a:t>
            </a:r>
            <a:r>
              <a:rPr lang="en-US" b="0" i="0" dirty="0">
                <a:solidFill>
                  <a:srgbClr val="374151"/>
                </a:solidFill>
                <a:effectLst/>
                <a:latin typeface="Söhne"/>
              </a:rPr>
              <a:t>" follows closely behind with 2,112 respondents, showcasing a strong position as one of the top competitors in the market.</a:t>
            </a:r>
          </a:p>
          <a:p>
            <a:pPr algn="l">
              <a:buFont typeface="Arial" panose="020B0604020202020204" pitchFamily="34" charset="0"/>
              <a:buChar char="•"/>
            </a:pPr>
            <a:r>
              <a:rPr lang="en-US" b="0" i="0" dirty="0">
                <a:solidFill>
                  <a:srgbClr val="374151"/>
                </a:solidFill>
                <a:effectLst/>
                <a:latin typeface="Söhne"/>
              </a:rPr>
              <a:t>"Gangster" secures a substantial share with 1,854 respondents, indicating a considerable following among energy drink consumers.</a:t>
            </a:r>
          </a:p>
          <a:p>
            <a:pPr algn="l">
              <a:buFont typeface="Arial" panose="020B0604020202020204" pitchFamily="34" charset="0"/>
              <a:buChar char="•"/>
            </a:pPr>
            <a:r>
              <a:rPr lang="en-US" b="0" i="0" dirty="0">
                <a:solidFill>
                  <a:srgbClr val="374151"/>
                </a:solidFill>
                <a:effectLst/>
                <a:latin typeface="Söhne"/>
              </a:rPr>
              <a:t>"Blue Bull" holds a competitive position with 1,058 respondents, contributing to the market leadership landscape.</a:t>
            </a:r>
          </a:p>
          <a:p>
            <a:pPr algn="l">
              <a:buFont typeface="Arial" panose="020B0604020202020204" pitchFamily="34" charset="0"/>
              <a:buChar char="•"/>
            </a:pPr>
            <a:r>
              <a:rPr lang="en-US" b="0" i="0" dirty="0">
                <a:solidFill>
                  <a:srgbClr val="374151"/>
                </a:solidFill>
                <a:effectLst/>
                <a:latin typeface="Söhne"/>
              </a:rPr>
              <a:t>"</a:t>
            </a:r>
            <a:r>
              <a:rPr lang="en-US" b="0" i="0" dirty="0" err="1">
                <a:solidFill>
                  <a:srgbClr val="374151"/>
                </a:solidFill>
                <a:effectLst/>
                <a:latin typeface="Söhne"/>
              </a:rPr>
              <a:t>CodeX</a:t>
            </a:r>
            <a:r>
              <a:rPr lang="en-US" b="0" i="0" dirty="0">
                <a:solidFill>
                  <a:srgbClr val="374151"/>
                </a:solidFill>
                <a:effectLst/>
                <a:latin typeface="Söhne"/>
              </a:rPr>
              <a:t>" has a noteworthy presence with 980 respondents, demonstrating a competitive position in the energy drink market.</a:t>
            </a:r>
          </a:p>
          <a:p>
            <a:pPr algn="l">
              <a:buFont typeface="Arial" panose="020B0604020202020204" pitchFamily="34" charset="0"/>
              <a:buChar char="•"/>
            </a:pPr>
            <a:r>
              <a:rPr lang="en-US" b="0" i="0" dirty="0">
                <a:solidFill>
                  <a:srgbClr val="374151"/>
                </a:solidFill>
                <a:effectLst/>
                <a:latin typeface="Söhne"/>
              </a:rPr>
              <a:t>"Sky 9" captures a significant portion with 979 respondents, highlighting its influence as a market leader.</a:t>
            </a:r>
          </a:p>
          <a:p>
            <a:pPr algn="l">
              <a:buFont typeface="Arial" panose="020B0604020202020204" pitchFamily="34" charset="0"/>
              <a:buChar char="•"/>
            </a:pPr>
            <a:r>
              <a:rPr lang="en-US" b="0" i="0" dirty="0">
                <a:solidFill>
                  <a:srgbClr val="374151"/>
                </a:solidFill>
                <a:effectLst/>
                <a:latin typeface="Söhne"/>
              </a:rPr>
              <a:t>"Others" encompass various brands, indicating a diverse market landscape beyond the listed options.</a:t>
            </a:r>
          </a:p>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18</a:t>
            </a:fld>
            <a:endParaRPr lang="en-CA"/>
          </a:p>
        </p:txBody>
      </p:sp>
    </p:spTree>
    <p:extLst>
      <p:ext uri="{BB962C8B-B14F-4D97-AF65-F5344CB8AC3E}">
        <p14:creationId xmlns:p14="http://schemas.microsoft.com/office/powerpoint/2010/main" val="1952681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primary reasons consumers prefer "Cola-</a:t>
            </a:r>
            <a:r>
              <a:rPr lang="en-US" b="0" i="0" dirty="0" err="1">
                <a:solidFill>
                  <a:srgbClr val="374151"/>
                </a:solidFill>
                <a:effectLst/>
                <a:latin typeface="Söhne"/>
              </a:rPr>
              <a:t>Coka</a:t>
            </a:r>
            <a:r>
              <a:rPr lang="en-US" b="0" i="0" dirty="0">
                <a:solidFill>
                  <a:srgbClr val="374151"/>
                </a:solidFill>
                <a:effectLst/>
                <a:latin typeface="Söhne"/>
              </a:rPr>
              <a:t>" over our brand include its high availability, strong brand reputation, and perceived effectiveness, as indicated by significant respondent counts of 510, 616, and 433, respectively.</a:t>
            </a:r>
          </a:p>
          <a:p>
            <a:pPr algn="l">
              <a:buFont typeface="Arial" panose="020B0604020202020204" pitchFamily="34" charset="0"/>
              <a:buChar char="•"/>
            </a:pPr>
            <a:r>
              <a:rPr lang="en-US" b="0" i="0" dirty="0">
                <a:solidFill>
                  <a:srgbClr val="374151"/>
                </a:solidFill>
                <a:effectLst/>
                <a:latin typeface="Söhne"/>
              </a:rPr>
              <a:t>For "</a:t>
            </a:r>
            <a:r>
              <a:rPr lang="en-US" b="0" i="0" dirty="0" err="1">
                <a:solidFill>
                  <a:srgbClr val="374151"/>
                </a:solidFill>
                <a:effectLst/>
                <a:latin typeface="Söhne"/>
              </a:rPr>
              <a:t>Bepsi</a:t>
            </a:r>
            <a:r>
              <a:rPr lang="en-US" b="0" i="0" dirty="0">
                <a:solidFill>
                  <a:srgbClr val="374151"/>
                </a:solidFill>
                <a:effectLst/>
                <a:latin typeface="Söhne"/>
              </a:rPr>
              <a:t>," brand reputation, availability, and taste/flavor preference play crucial roles, with 577, 418, and 423 respondents expressing preference for these attributes, respectively.</a:t>
            </a:r>
          </a:p>
          <a:p>
            <a:pPr algn="l">
              <a:buFont typeface="Arial" panose="020B0604020202020204" pitchFamily="34" charset="0"/>
              <a:buChar char="•"/>
            </a:pPr>
            <a:r>
              <a:rPr lang="en-US" b="0" i="0" dirty="0">
                <a:solidFill>
                  <a:srgbClr val="374151"/>
                </a:solidFill>
                <a:effectLst/>
                <a:latin typeface="Söhne"/>
              </a:rPr>
              <a:t>"Blue Bull" attracts consumers through its brand reputation (289 respondents) and taste/flavor preference (237 respondents).</a:t>
            </a:r>
          </a:p>
          <a:p>
            <a:pPr algn="l">
              <a:buFont typeface="Arial" panose="020B0604020202020204" pitchFamily="34" charset="0"/>
              <a:buChar char="•"/>
            </a:pPr>
            <a:r>
              <a:rPr lang="en-US" b="0" i="0" dirty="0">
                <a:solidFill>
                  <a:srgbClr val="374151"/>
                </a:solidFill>
                <a:effectLst/>
                <a:latin typeface="Söhne"/>
              </a:rPr>
              <a:t>In the case of our brand "</a:t>
            </a:r>
            <a:r>
              <a:rPr lang="en-US" b="0" i="0" dirty="0" err="1">
                <a:solidFill>
                  <a:srgbClr val="374151"/>
                </a:solidFill>
                <a:effectLst/>
                <a:latin typeface="Söhne"/>
              </a:rPr>
              <a:t>CodeX</a:t>
            </a:r>
            <a:r>
              <a:rPr lang="en-US" b="0" i="0" dirty="0">
                <a:solidFill>
                  <a:srgbClr val="374151"/>
                </a:solidFill>
                <a:effectLst/>
                <a:latin typeface="Söhne"/>
              </a:rPr>
              <a:t>," taste/flavor preference (182 respondents) and brand reputation (176 respondents) appear to be key drivers for consumer preference.</a:t>
            </a:r>
          </a:p>
          <a:p>
            <a:pPr algn="l">
              <a:buFont typeface="Arial" panose="020B0604020202020204" pitchFamily="34" charset="0"/>
              <a:buChar char="•"/>
            </a:pPr>
            <a:r>
              <a:rPr lang="en-US" b="0" i="0" dirty="0">
                <a:solidFill>
                  <a:srgbClr val="374151"/>
                </a:solidFill>
                <a:effectLst/>
                <a:latin typeface="Söhne"/>
              </a:rPr>
              <a:t>"Gangster" gains favor among consumers due to its brand reputation (511 respondents) and availability (339 respondents).</a:t>
            </a:r>
          </a:p>
          <a:p>
            <a:pPr algn="l">
              <a:buFont typeface="Arial" panose="020B0604020202020204" pitchFamily="34" charset="0"/>
              <a:buChar char="•"/>
            </a:pPr>
            <a:r>
              <a:rPr lang="en-US" b="0" i="0" dirty="0">
                <a:solidFill>
                  <a:srgbClr val="374151"/>
                </a:solidFill>
                <a:effectLst/>
                <a:latin typeface="Söhne"/>
              </a:rPr>
              <a:t>The category "Others" has a relatively even distribution across the primary reasons, with availability (140 respondents) and taste/flavor preference (87 respondents) being notable factors.</a:t>
            </a:r>
          </a:p>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20</a:t>
            </a:fld>
            <a:endParaRPr lang="en-CA"/>
          </a:p>
        </p:txBody>
      </p:sp>
    </p:spTree>
    <p:extLst>
      <p:ext uri="{BB962C8B-B14F-4D97-AF65-F5344CB8AC3E}">
        <p14:creationId xmlns:p14="http://schemas.microsoft.com/office/powerpoint/2010/main" val="393264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The most significant factor preventing respondents from trying </a:t>
            </a:r>
            <a:r>
              <a:rPr lang="en-US" b="0" i="0" dirty="0" err="1">
                <a:solidFill>
                  <a:srgbClr val="374151"/>
                </a:solidFill>
                <a:effectLst/>
                <a:latin typeface="Söhne"/>
              </a:rPr>
              <a:t>CodeX</a:t>
            </a:r>
            <a:r>
              <a:rPr lang="en-US" b="0" i="0" dirty="0">
                <a:solidFill>
                  <a:srgbClr val="374151"/>
                </a:solidFill>
                <a:effectLst/>
                <a:latin typeface="Söhne"/>
              </a:rPr>
              <a:t> is its limited availability locally, as indicated by 2,431 respondents, suggesting a potential need for improved distribution and accessibility.</a:t>
            </a:r>
          </a:p>
          <a:p>
            <a:pPr algn="l">
              <a:buFont typeface="Arial" panose="020B0604020202020204" pitchFamily="34" charset="0"/>
              <a:buChar char="•"/>
            </a:pPr>
            <a:r>
              <a:rPr lang="en-US" b="0" i="0" dirty="0">
                <a:solidFill>
                  <a:srgbClr val="374151"/>
                </a:solidFill>
                <a:effectLst/>
                <a:latin typeface="Söhne"/>
              </a:rPr>
              <a:t>Health concerns rank second, with 2,258 respondents expressing reservations about trying </a:t>
            </a:r>
            <a:r>
              <a:rPr lang="en-US" b="0" i="0" dirty="0" err="1">
                <a:solidFill>
                  <a:srgbClr val="374151"/>
                </a:solidFill>
                <a:effectLst/>
                <a:latin typeface="Söhne"/>
              </a:rPr>
              <a:t>CodeX</a:t>
            </a:r>
            <a:r>
              <a:rPr lang="en-US" b="0" i="0" dirty="0">
                <a:solidFill>
                  <a:srgbClr val="374151"/>
                </a:solidFill>
                <a:effectLst/>
                <a:latin typeface="Söhne"/>
              </a:rPr>
              <a:t> due to potential health-related issues, emphasizing the importance of addressing these concerns and promoting the product's safety.</a:t>
            </a:r>
          </a:p>
          <a:p>
            <a:pPr algn="l">
              <a:buFont typeface="Arial" panose="020B0604020202020204" pitchFamily="34" charset="0"/>
              <a:buChar char="•"/>
            </a:pPr>
            <a:r>
              <a:rPr lang="en-US" b="0" i="0" dirty="0">
                <a:solidFill>
                  <a:srgbClr val="374151"/>
                </a:solidFill>
                <a:effectLst/>
                <a:latin typeface="Söhne"/>
              </a:rPr>
              <a:t>A notable number of respondents (2,193) stated disinterest in energy drinks altogether, suggesting the need for targeted marketing efforts to attract this segment.</a:t>
            </a:r>
          </a:p>
          <a:p>
            <a:pPr algn="l">
              <a:buFont typeface="Arial" panose="020B0604020202020204" pitchFamily="34" charset="0"/>
              <a:buChar char="•"/>
            </a:pPr>
            <a:r>
              <a:rPr lang="en-US" b="0" i="0" dirty="0">
                <a:solidFill>
                  <a:srgbClr val="374151"/>
                </a:solidFill>
                <a:effectLst/>
                <a:latin typeface="Söhne"/>
              </a:rPr>
              <a:t>Approximately 1,850 respondents reported being unfamiliar with the </a:t>
            </a:r>
            <a:r>
              <a:rPr lang="en-US" b="0" i="0" dirty="0" err="1">
                <a:solidFill>
                  <a:srgbClr val="374151"/>
                </a:solidFill>
                <a:effectLst/>
                <a:latin typeface="Söhne"/>
              </a:rPr>
              <a:t>CodeX</a:t>
            </a:r>
            <a:r>
              <a:rPr lang="en-US" b="0" i="0" dirty="0">
                <a:solidFill>
                  <a:srgbClr val="374151"/>
                </a:solidFill>
                <a:effectLst/>
                <a:latin typeface="Söhne"/>
              </a:rPr>
              <a:t> brand, indicating an opportunity for enhanced brand awareness and recognition.</a:t>
            </a:r>
          </a:p>
          <a:p>
            <a:pPr algn="l">
              <a:buFont typeface="Arial" panose="020B0604020202020204" pitchFamily="34" charset="0"/>
              <a:buChar char="•"/>
            </a:pPr>
            <a:r>
              <a:rPr lang="en-US" b="0" i="0" dirty="0">
                <a:solidFill>
                  <a:srgbClr val="374151"/>
                </a:solidFill>
                <a:effectLst/>
                <a:latin typeface="Söhne"/>
              </a:rPr>
              <a:t>A substantial portion of respondents (1,268) cited "Other" reasons, necessitating further investigation to understand specific barriers that may be hindering their interest in trying </a:t>
            </a:r>
            <a:r>
              <a:rPr lang="en-US" b="0" i="0" dirty="0" err="1">
                <a:solidFill>
                  <a:srgbClr val="374151"/>
                </a:solidFill>
                <a:effectLst/>
                <a:latin typeface="Söhne"/>
              </a:rPr>
              <a:t>CodeX</a:t>
            </a:r>
            <a:r>
              <a:rPr lang="en-US" b="0" i="0" dirty="0">
                <a:solidFill>
                  <a:srgbClr val="374151"/>
                </a:solidFill>
                <a:effectLst/>
                <a:latin typeface="Söhne"/>
              </a:rPr>
              <a:t>.</a:t>
            </a:r>
          </a:p>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21</a:t>
            </a:fld>
            <a:endParaRPr lang="en-CA"/>
          </a:p>
        </p:txBody>
      </p:sp>
    </p:spTree>
    <p:extLst>
      <p:ext uri="{BB962C8B-B14F-4D97-AF65-F5344CB8AC3E}">
        <p14:creationId xmlns:p14="http://schemas.microsoft.com/office/powerpoint/2010/main" val="231982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Online ads are the most effective marketing channel to reach more customers, with 4,020 respondents indicating its potential to capture a broader audience and increase brand visibility.</a:t>
            </a:r>
          </a:p>
          <a:p>
            <a:r>
              <a:rPr lang="en-US" dirty="0"/>
              <a:t>- TV commercials also prove to be a powerful marketing channel, with 2,688 respondents showing their potential reach and impact on target customers.</a:t>
            </a:r>
          </a:p>
          <a:p>
            <a:r>
              <a:rPr lang="en-US" dirty="0"/>
              <a:t>- Outdoor billboards present another viable option, with 1,226 respondents acknowledging their effectiveness in reaching a larger audience.</a:t>
            </a:r>
          </a:p>
          <a:p>
            <a:r>
              <a:rPr lang="en-US" dirty="0"/>
              <a:t>- A considerable number of respondents (1,225) cited "Other" marketing channels, suggesting the need for exploration and innovation to identify additional effective channels.</a:t>
            </a:r>
          </a:p>
          <a:p>
            <a:r>
              <a:rPr lang="en-US" dirty="0"/>
              <a:t>- Print media, though less preferred, still garnered interest from 841 respondents, highlighting its relevance in specific marketing strategies.</a:t>
            </a:r>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23</a:t>
            </a:fld>
            <a:endParaRPr lang="en-CA"/>
          </a:p>
        </p:txBody>
      </p:sp>
    </p:spTree>
    <p:extLst>
      <p:ext uri="{BB962C8B-B14F-4D97-AF65-F5344CB8AC3E}">
        <p14:creationId xmlns:p14="http://schemas.microsoft.com/office/powerpoint/2010/main" val="3721697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Söhne"/>
              </a:rPr>
              <a:t>Among the current market leaders, "Online ads" have proven to be consistently effective in reaching customers, with </a:t>
            </a:r>
            <a:r>
              <a:rPr lang="en-US" b="0" i="0" dirty="0" err="1">
                <a:solidFill>
                  <a:srgbClr val="374151"/>
                </a:solidFill>
                <a:effectLst/>
                <a:latin typeface="Söhne"/>
              </a:rPr>
              <a:t>Bepsi</a:t>
            </a:r>
            <a:r>
              <a:rPr lang="en-US" b="0" i="0" dirty="0">
                <a:solidFill>
                  <a:srgbClr val="374151"/>
                </a:solidFill>
                <a:effectLst/>
                <a:latin typeface="Söhne"/>
              </a:rPr>
              <a:t>, Cola-</a:t>
            </a:r>
            <a:r>
              <a:rPr lang="en-US" b="0" i="0" dirty="0" err="1">
                <a:solidFill>
                  <a:srgbClr val="374151"/>
                </a:solidFill>
                <a:effectLst/>
                <a:latin typeface="Söhne"/>
              </a:rPr>
              <a:t>Coka</a:t>
            </a:r>
            <a:r>
              <a:rPr lang="en-US" b="0" i="0" dirty="0">
                <a:solidFill>
                  <a:srgbClr val="374151"/>
                </a:solidFill>
                <a:effectLst/>
                <a:latin typeface="Söhne"/>
              </a:rPr>
              <a:t>, and Gangster all showing high response rates ranging from 39.44% to 41.64%.</a:t>
            </a:r>
          </a:p>
          <a:p>
            <a:pPr algn="l">
              <a:buFont typeface="Arial" panose="020B0604020202020204" pitchFamily="34" charset="0"/>
              <a:buChar char="•"/>
            </a:pPr>
            <a:r>
              <a:rPr lang="en-US" b="0" i="0" dirty="0">
                <a:solidFill>
                  <a:srgbClr val="374151"/>
                </a:solidFill>
                <a:effectLst/>
                <a:latin typeface="Söhne"/>
              </a:rPr>
              <a:t>"TV commercials" also demonstrate effectiveness, garnering significant response rates of 26.36% to 27.62% among the same market leaders.</a:t>
            </a:r>
          </a:p>
          <a:p>
            <a:pPr algn="l">
              <a:buFont typeface="Arial" panose="020B0604020202020204" pitchFamily="34" charset="0"/>
              <a:buChar char="•"/>
            </a:pPr>
            <a:r>
              <a:rPr lang="en-US" b="0" i="0" dirty="0">
                <a:solidFill>
                  <a:srgbClr val="374151"/>
                </a:solidFill>
                <a:effectLst/>
                <a:latin typeface="Söhne"/>
              </a:rPr>
              <a:t>While "Outdoor billboards" and "Print media" still receive notable responses, "Online ads" and "TV commercials" remain the most impactful marketing strategies for engaging customers among these brands.</a:t>
            </a:r>
          </a:p>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24</a:t>
            </a:fld>
            <a:endParaRPr lang="en-CA"/>
          </a:p>
        </p:txBody>
      </p:sp>
    </p:spTree>
    <p:extLst>
      <p:ext uri="{BB962C8B-B14F-4D97-AF65-F5344CB8AC3E}">
        <p14:creationId xmlns:p14="http://schemas.microsoft.com/office/powerpoint/2010/main" val="424951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ACABBD"/>
              </a:solidFill>
              <a:effectLst/>
              <a:latin typeface="ABCDiatype"/>
            </a:endParaRPr>
          </a:p>
          <a:p>
            <a:pPr algn="l">
              <a:buFont typeface="Arial" panose="020B0604020202020204" pitchFamily="34" charset="0"/>
              <a:buChar char="•"/>
            </a:pPr>
            <a:r>
              <a:rPr lang="en-US" b="0" i="0" dirty="0">
                <a:solidFill>
                  <a:srgbClr val="343541"/>
                </a:solidFill>
                <a:effectLst/>
                <a:latin typeface="Söhne"/>
              </a:rPr>
              <a:t>The taste experience of the energy drink is generally positive, as indicated by a significant number of respondents (2,957) rating it as "3," signifying an average or satisfactory taste.</a:t>
            </a:r>
          </a:p>
          <a:p>
            <a:pPr algn="l">
              <a:buFont typeface="Arial" panose="020B0604020202020204" pitchFamily="34" charset="0"/>
              <a:buChar char="•"/>
            </a:pPr>
            <a:r>
              <a:rPr lang="en-US" b="0" i="0" dirty="0">
                <a:solidFill>
                  <a:srgbClr val="343541"/>
                </a:solidFill>
                <a:effectLst/>
                <a:latin typeface="Söhne"/>
              </a:rPr>
              <a:t>Additionally, a substantial portion of respondents (2,479) provided a rating of "4," implying a good taste experience, further supporting the overall positive perception of the product's taste.</a:t>
            </a:r>
          </a:p>
          <a:p>
            <a:pPr algn="l">
              <a:buFont typeface="Arial" panose="020B0604020202020204" pitchFamily="34" charset="0"/>
              <a:buChar char="•"/>
            </a:pPr>
            <a:r>
              <a:rPr lang="en-US" b="0" i="0" dirty="0">
                <a:solidFill>
                  <a:srgbClr val="343541"/>
                </a:solidFill>
                <a:effectLst/>
                <a:latin typeface="Söhne"/>
              </a:rPr>
              <a:t>Although some respondents (1,054) rated the taste as "1" or "2," indicating room for improvement, the majority of feedback suggests that the taste is well-received by a considerable portion of the target audience.</a:t>
            </a:r>
          </a:p>
          <a:p>
            <a:endParaRPr lang="en-CA" dirty="0"/>
          </a:p>
        </p:txBody>
      </p:sp>
      <p:sp>
        <p:nvSpPr>
          <p:cNvPr id="4" name="Slide Number Placeholder 3"/>
          <p:cNvSpPr>
            <a:spLocks noGrp="1"/>
          </p:cNvSpPr>
          <p:nvPr>
            <p:ph type="sldNum" sz="quarter" idx="5"/>
          </p:nvPr>
        </p:nvSpPr>
        <p:spPr/>
        <p:txBody>
          <a:bodyPr/>
          <a:lstStyle/>
          <a:p>
            <a:fld id="{383221C7-44F1-4984-9DEE-DAB7E543BBE6}" type="slidenum">
              <a:rPr lang="en-CA" smtClean="0"/>
              <a:t>26</a:t>
            </a:fld>
            <a:endParaRPr lang="en-CA"/>
          </a:p>
        </p:txBody>
      </p:sp>
    </p:spTree>
    <p:extLst>
      <p:ext uri="{BB962C8B-B14F-4D97-AF65-F5344CB8AC3E}">
        <p14:creationId xmlns:p14="http://schemas.microsoft.com/office/powerpoint/2010/main" val="4764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C2B07E4-CDF9-4C88-A2F3-04620E58224D}" type="datetimeFigureOut">
              <a:rPr lang="en-US" smtClean="0"/>
              <a:t>9/16/2023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7730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2B07E4-CDF9-4C88-A2F3-04620E58224D}" type="datetimeFigureOut">
              <a:rPr lang="en-US" smtClean="0"/>
              <a:pPr/>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3749158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C2B07E4-CDF9-4C88-A2F3-04620E58224D}" type="datetimeFigureOut">
              <a:rPr lang="en-US" smtClean="0"/>
              <a:pPr/>
              <a:t>9/16/2023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249321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C2B07E4-CDF9-4C88-A2F3-04620E58224D}" type="datetimeFigureOut">
              <a:rPr lang="en-US" smtClean="0"/>
              <a:pPr/>
              <a:t>9/16/2023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EFE71E98-A417-4ECC-ACEB-C0490C20DB04}"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7101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C2B07E4-CDF9-4C88-A2F3-04620E58224D}" type="datetimeFigureOut">
              <a:rPr lang="en-US" smtClean="0"/>
              <a:pPr/>
              <a:t>9/16/2023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99038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2B07E4-CDF9-4C88-A2F3-04620E58224D}" type="datetimeFigureOut">
              <a:rPr lang="en-US" smtClean="0"/>
              <a:pPr/>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3673990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2B07E4-CDF9-4C88-A2F3-04620E58224D}" type="datetimeFigureOut">
              <a:rPr lang="en-US" smtClean="0"/>
              <a:pPr/>
              <a:t>9/16/2023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126889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B07E4-CDF9-4C88-A2F3-04620E58224D}" type="datetimeFigureOut">
              <a:rPr lang="en-US" smtClean="0"/>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84337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C2B07E4-CDF9-4C88-A2F3-04620E58224D}" type="datetimeFigureOut">
              <a:rPr lang="en-US" smtClean="0"/>
              <a:t>9/16/2023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449325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2B07E4-CDF9-4C88-A2F3-04620E58224D}" type="datetimeFigureOut">
              <a:rPr lang="en-US" smtClean="0"/>
              <a:t>9/16/2023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23695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C2B07E4-CDF9-4C88-A2F3-04620E58224D}" type="datetimeFigureOut">
              <a:rPr lang="en-US" smtClean="0"/>
              <a:t>9/16/2023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76070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2B07E4-CDF9-4C88-A2F3-04620E58224D}" type="datetimeFigureOut">
              <a:rPr lang="en-US" smtClean="0"/>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76908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2B07E4-CDF9-4C88-A2F3-04620E58224D}" type="datetimeFigureOut">
              <a:rPr lang="en-US" smtClean="0"/>
              <a:t>9/16/2023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2813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2B07E4-CDF9-4C88-A2F3-04620E58224D}" type="datetimeFigureOut">
              <a:rPr lang="en-US" smtClean="0"/>
              <a:t>9/16/2023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1160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B07E4-CDF9-4C88-A2F3-04620E58224D}" type="datetimeFigureOut">
              <a:rPr lang="en-US" smtClean="0"/>
              <a:t>9/16/2023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48002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2B07E4-CDF9-4C88-A2F3-04620E58224D}" type="datetimeFigureOut">
              <a:rPr lang="en-US" smtClean="0"/>
              <a:t>9/16/2023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1598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2B07E4-CDF9-4C88-A2F3-04620E58224D}" type="datetimeFigureOut">
              <a:rPr lang="en-US" smtClean="0"/>
              <a:pPr/>
              <a:t>9/16/2023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FE71E98-A417-4ECC-ACEB-C0490C20DB04}" type="slidenum">
              <a:rPr lang="en-US" smtClean="0"/>
              <a:pPr/>
              <a:t>‹#›</a:t>
            </a:fld>
            <a:endParaRPr lang="en-US"/>
          </a:p>
        </p:txBody>
      </p:sp>
    </p:spTree>
    <p:extLst>
      <p:ext uri="{BB962C8B-B14F-4D97-AF65-F5344CB8AC3E}">
        <p14:creationId xmlns:p14="http://schemas.microsoft.com/office/powerpoint/2010/main" val="665938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2B07E4-CDF9-4C88-A2F3-04620E58224D}" type="datetimeFigureOut">
              <a:rPr lang="en-US" smtClean="0"/>
              <a:pPr/>
              <a:t>9/16/2023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47287380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0E_19B937F9.xml"/><Relationship Id="rId7" Type="http://schemas.openxmlformats.org/officeDocument/2006/relationships/image" Target="../media/image1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11/relationships/webextension" Target="../webextensions/webextension1.xml"/><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2.xml"/><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9.sv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9.sv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9.sv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9.sv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9.sv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n of soda on a table&#10;&#10;Description automatically generated">
            <a:extLst>
              <a:ext uri="{FF2B5EF4-FFF2-40B4-BE49-F238E27FC236}">
                <a16:creationId xmlns:a16="http://schemas.microsoft.com/office/drawing/2014/main" id="{272DC00B-CE44-850E-AB03-EDCA5A36344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20827" b="22923"/>
          <a:stretch/>
        </p:blipFill>
        <p:spPr>
          <a:xfrm>
            <a:off x="20" y="10"/>
            <a:ext cx="12191980" cy="6857990"/>
          </a:xfrm>
          <a:prstGeom prst="rect">
            <a:avLst/>
          </a:prstGeom>
        </p:spPr>
      </p:pic>
      <p:sp>
        <p:nvSpPr>
          <p:cNvPr id="2" name="Title 1">
            <a:extLst>
              <a:ext uri="{FF2B5EF4-FFF2-40B4-BE49-F238E27FC236}">
                <a16:creationId xmlns:a16="http://schemas.microsoft.com/office/drawing/2014/main" id="{85894EA6-805C-5FF7-680A-36AC772BDB5E}"/>
              </a:ext>
            </a:extLst>
          </p:cNvPr>
          <p:cNvSpPr>
            <a:spLocks noGrp="1"/>
          </p:cNvSpPr>
          <p:nvPr>
            <p:ph type="ctrTitle"/>
          </p:nvPr>
        </p:nvSpPr>
        <p:spPr>
          <a:xfrm>
            <a:off x="1504540" y="1973557"/>
            <a:ext cx="9448800" cy="2602062"/>
          </a:xfrm>
        </p:spPr>
        <p:txBody>
          <a:bodyPr>
            <a:normAutofit/>
          </a:bodyPr>
          <a:lstStyle/>
          <a:p>
            <a:r>
              <a:rPr lang="en-US" sz="4700" dirty="0"/>
              <a:t>Energizing India: </a:t>
            </a:r>
            <a:r>
              <a:rPr lang="en-US" sz="4700" dirty="0" err="1"/>
              <a:t>CodeX’s</a:t>
            </a:r>
            <a:r>
              <a:rPr lang="en-US" sz="4700" dirty="0"/>
              <a:t> Journey to Dominate the Indian Energy Drink Market</a:t>
            </a:r>
            <a:endParaRPr lang="en-CA" sz="4700" dirty="0"/>
          </a:p>
        </p:txBody>
      </p:sp>
      <p:sp>
        <p:nvSpPr>
          <p:cNvPr id="3" name="Subtitle 2">
            <a:extLst>
              <a:ext uri="{FF2B5EF4-FFF2-40B4-BE49-F238E27FC236}">
                <a16:creationId xmlns:a16="http://schemas.microsoft.com/office/drawing/2014/main" id="{6D97F0B6-B978-9B9B-9570-E9136635D8E4}"/>
              </a:ext>
            </a:extLst>
          </p:cNvPr>
          <p:cNvSpPr>
            <a:spLocks noGrp="1"/>
          </p:cNvSpPr>
          <p:nvPr>
            <p:ph type="subTitle" idx="1"/>
          </p:nvPr>
        </p:nvSpPr>
        <p:spPr>
          <a:xfrm>
            <a:off x="1504540" y="4575619"/>
            <a:ext cx="9448800" cy="685800"/>
          </a:xfrm>
        </p:spPr>
        <p:txBody>
          <a:bodyPr>
            <a:normAutofit/>
          </a:bodyPr>
          <a:lstStyle/>
          <a:p>
            <a:r>
              <a:rPr lang="en-US" sz="1700" dirty="0"/>
              <a:t>Created By</a:t>
            </a:r>
          </a:p>
          <a:p>
            <a:r>
              <a:rPr lang="en-US" sz="1700" dirty="0" err="1"/>
              <a:t>Chijindu</a:t>
            </a:r>
            <a:r>
              <a:rPr lang="en-US" sz="1700" dirty="0"/>
              <a:t> Okafor</a:t>
            </a:r>
            <a:endParaRPr lang="en-CA" sz="1700" dirty="0"/>
          </a:p>
        </p:txBody>
      </p:sp>
    </p:spTree>
    <p:extLst>
      <p:ext uri="{BB962C8B-B14F-4D97-AF65-F5344CB8AC3E}">
        <p14:creationId xmlns:p14="http://schemas.microsoft.com/office/powerpoint/2010/main" val="80196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2CE6-E984-E396-3ED9-D0E5B19FD7C7}"/>
              </a:ext>
            </a:extLst>
          </p:cNvPr>
          <p:cNvSpPr>
            <a:spLocks noGrp="1"/>
          </p:cNvSpPr>
          <p:nvPr>
            <p:ph type="title"/>
          </p:nvPr>
        </p:nvSpPr>
        <p:spPr/>
        <p:txBody>
          <a:bodyPr>
            <a:normAutofit fontScale="90000"/>
          </a:bodyPr>
          <a:lstStyle/>
          <a:p>
            <a:r>
              <a:rPr lang="en-US" dirty="0"/>
              <a:t>What is the consumption frequency of the respondents?</a:t>
            </a:r>
            <a:endParaRPr lang="en-CA" dirty="0"/>
          </a:p>
        </p:txBody>
      </p:sp>
      <p:pic>
        <p:nvPicPr>
          <p:cNvPr id="9" name="Content Placeholder 8">
            <a:extLst>
              <a:ext uri="{FF2B5EF4-FFF2-40B4-BE49-F238E27FC236}">
                <a16:creationId xmlns:a16="http://schemas.microsoft.com/office/drawing/2014/main" id="{CF278A08-FD1D-15DA-264A-0E75B2D4B1EF}"/>
              </a:ext>
            </a:extLst>
          </p:cNvPr>
          <p:cNvPicPr>
            <a:picLocks noGrp="1" noChangeAspect="1"/>
          </p:cNvPicPr>
          <p:nvPr>
            <p:ph idx="1"/>
          </p:nvPr>
        </p:nvPicPr>
        <p:blipFill>
          <a:blip r:embed="rId2"/>
          <a:stretch>
            <a:fillRect/>
          </a:stretch>
        </p:blipFill>
        <p:spPr>
          <a:xfrm>
            <a:off x="1295400" y="3155632"/>
            <a:ext cx="3703583" cy="1644968"/>
          </a:xfrm>
        </p:spPr>
      </p:pic>
      <p:pic>
        <p:nvPicPr>
          <p:cNvPr id="5" name="Graphic 4" descr="Arrow: Slight curve with solid fill">
            <a:extLst>
              <a:ext uri="{FF2B5EF4-FFF2-40B4-BE49-F238E27FC236}">
                <a16:creationId xmlns:a16="http://schemas.microsoft.com/office/drawing/2014/main" id="{4FF6DF15-8B60-FBA4-9281-FBB331AAC4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7387" y="3168906"/>
            <a:ext cx="2057226" cy="1855351"/>
          </a:xfrm>
          <a:prstGeom prst="rect">
            <a:avLst/>
          </a:prstGeom>
          <a:scene3d>
            <a:camera prst="orthographicFront">
              <a:rot lat="3600000" lon="600000" rev="0"/>
            </a:camera>
            <a:lightRig rig="threePt" dir="t"/>
          </a:scene3d>
        </p:spPr>
      </p:pic>
      <p:sp>
        <p:nvSpPr>
          <p:cNvPr id="10" name="Speech Bubble: Rectangle with Corners Rounded 9">
            <a:extLst>
              <a:ext uri="{FF2B5EF4-FFF2-40B4-BE49-F238E27FC236}">
                <a16:creationId xmlns:a16="http://schemas.microsoft.com/office/drawing/2014/main" id="{62898BF3-1C5E-65BD-70B2-4EF0623B76E0}"/>
              </a:ext>
            </a:extLst>
          </p:cNvPr>
          <p:cNvSpPr/>
          <p:nvPr/>
        </p:nvSpPr>
        <p:spPr>
          <a:xfrm>
            <a:off x="7193017" y="2893710"/>
            <a:ext cx="4180835" cy="2405742"/>
          </a:xfrm>
          <a:prstGeom prst="wedgeRoundRectCallout">
            <a:avLst>
              <a:gd name="adj1" fmla="val -20521"/>
              <a:gd name="adj2" fmla="val 4632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374151"/>
                </a:solidFill>
                <a:effectLst/>
                <a:latin typeface="Söhne"/>
              </a:rPr>
              <a:t>Respondents with  2-3 times a week had 34.91%, daily 13.46%, once a week 16.09%, 2-3 times a month 16.13%, and rarely 19.41%. </a:t>
            </a:r>
            <a:endParaRPr lang="en-CA" dirty="0"/>
          </a:p>
        </p:txBody>
      </p:sp>
    </p:spTree>
    <p:extLst>
      <p:ext uri="{BB962C8B-B14F-4D97-AF65-F5344CB8AC3E}">
        <p14:creationId xmlns:p14="http://schemas.microsoft.com/office/powerpoint/2010/main" val="1597250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C3BC-8932-AF15-B63C-6BA784A8A6DD}"/>
              </a:ext>
            </a:extLst>
          </p:cNvPr>
          <p:cNvSpPr>
            <a:spLocks noGrp="1"/>
          </p:cNvSpPr>
          <p:nvPr>
            <p:ph type="title"/>
          </p:nvPr>
        </p:nvSpPr>
        <p:spPr/>
        <p:txBody>
          <a:bodyPr>
            <a:normAutofit fontScale="90000"/>
          </a:bodyPr>
          <a:lstStyle/>
          <a:p>
            <a:r>
              <a:rPr lang="en-US" dirty="0">
                <a:solidFill>
                  <a:srgbClr val="262626"/>
                </a:solidFill>
              </a:rPr>
              <a:t>Which type of marketing reaches the most Youth (15-30)?</a:t>
            </a:r>
            <a:endParaRPr lang="en-CA" dirty="0"/>
          </a:p>
        </p:txBody>
      </p:sp>
      <p:pic>
        <p:nvPicPr>
          <p:cNvPr id="10" name="Picture 9">
            <a:extLst>
              <a:ext uri="{FF2B5EF4-FFF2-40B4-BE49-F238E27FC236}">
                <a16:creationId xmlns:a16="http://schemas.microsoft.com/office/drawing/2014/main" id="{C5F469B2-CEFE-CE00-12AC-437ABE1ED596}"/>
              </a:ext>
            </a:extLst>
          </p:cNvPr>
          <p:cNvPicPr>
            <a:picLocks noChangeAspect="1"/>
          </p:cNvPicPr>
          <p:nvPr/>
        </p:nvPicPr>
        <p:blipFill>
          <a:blip r:embed="rId2"/>
          <a:stretch>
            <a:fillRect/>
          </a:stretch>
        </p:blipFill>
        <p:spPr>
          <a:xfrm>
            <a:off x="876281" y="2472632"/>
            <a:ext cx="4423507" cy="1171575"/>
          </a:xfrm>
          <a:prstGeom prst="rect">
            <a:avLst/>
          </a:prstGeom>
        </p:spPr>
      </p:pic>
      <p:pic>
        <p:nvPicPr>
          <p:cNvPr id="11" name="Graphic 10" descr="Arrow: Slight curve with solid fill">
            <a:extLst>
              <a:ext uri="{FF2B5EF4-FFF2-40B4-BE49-F238E27FC236}">
                <a16:creationId xmlns:a16="http://schemas.microsoft.com/office/drawing/2014/main" id="{0F10FD51-F4CD-740E-7736-F706514E35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284" y="2899969"/>
            <a:ext cx="1489221" cy="1438766"/>
          </a:xfrm>
          <a:prstGeom prst="rect">
            <a:avLst/>
          </a:prstGeom>
          <a:scene3d>
            <a:camera prst="orthographicFront">
              <a:rot lat="3600000" lon="600000" rev="0"/>
            </a:camera>
            <a:lightRig rig="threePt" dir="t"/>
          </a:scene3d>
        </p:spPr>
      </p:pic>
      <p:pic>
        <p:nvPicPr>
          <p:cNvPr id="15" name="Picture 14">
            <a:extLst>
              <a:ext uri="{FF2B5EF4-FFF2-40B4-BE49-F238E27FC236}">
                <a16:creationId xmlns:a16="http://schemas.microsoft.com/office/drawing/2014/main" id="{630FC89A-43A9-F1D5-8EE6-6223DDC00235}"/>
              </a:ext>
            </a:extLst>
          </p:cNvPr>
          <p:cNvPicPr>
            <a:picLocks noChangeAspect="1"/>
          </p:cNvPicPr>
          <p:nvPr/>
        </p:nvPicPr>
        <p:blipFill>
          <a:blip r:embed="rId5"/>
          <a:stretch>
            <a:fillRect/>
          </a:stretch>
        </p:blipFill>
        <p:spPr>
          <a:xfrm>
            <a:off x="6702505" y="3085103"/>
            <a:ext cx="4067480" cy="2675864"/>
          </a:xfrm>
          <a:prstGeom prst="rect">
            <a:avLst/>
          </a:prstGeom>
        </p:spPr>
      </p:pic>
      <p:sp>
        <p:nvSpPr>
          <p:cNvPr id="16" name="Speech Bubble: Rectangle with Corners Rounded 15">
            <a:extLst>
              <a:ext uri="{FF2B5EF4-FFF2-40B4-BE49-F238E27FC236}">
                <a16:creationId xmlns:a16="http://schemas.microsoft.com/office/drawing/2014/main" id="{F2EC8691-A041-7FA6-B058-1799869B61AF}"/>
              </a:ext>
            </a:extLst>
          </p:cNvPr>
          <p:cNvSpPr/>
          <p:nvPr/>
        </p:nvSpPr>
        <p:spPr>
          <a:xfrm rot="11105181">
            <a:off x="2197145" y="4332568"/>
            <a:ext cx="3061141" cy="1535567"/>
          </a:xfrm>
          <a:prstGeom prst="wedgeRoundRectCallout">
            <a:avLst>
              <a:gd name="adj1" fmla="val -87919"/>
              <a:gd name="adj2" fmla="val 5261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rot lat="0" lon="600000" rev="10800000"/>
              </a:camera>
              <a:lightRig rig="threePt" dir="t"/>
            </a:scene3d>
          </a:bodyPr>
          <a:lstStyle/>
          <a:p>
            <a:pPr algn="ctr"/>
            <a:endParaRPr lang="en-US" dirty="0">
              <a:solidFill>
                <a:srgbClr val="374151"/>
              </a:solidFill>
              <a:latin typeface="Söhne"/>
            </a:endParaRPr>
          </a:p>
          <a:p>
            <a:pPr algn="ctr"/>
            <a:r>
              <a:rPr lang="en-US" dirty="0">
                <a:solidFill>
                  <a:srgbClr val="374151"/>
                </a:solidFill>
                <a:latin typeface="Söhne"/>
              </a:rPr>
              <a:t>Online ads &amp; TV reach the 15-30 age group best due to their high engagement with mobile devices and social media.</a:t>
            </a:r>
            <a:endParaRPr lang="en-CA" dirty="0">
              <a:solidFill>
                <a:srgbClr val="374151"/>
              </a:solidFill>
              <a:latin typeface="Söhne"/>
            </a:endParaRPr>
          </a:p>
        </p:txBody>
      </p:sp>
    </p:spTree>
    <p:extLst>
      <p:ext uri="{BB962C8B-B14F-4D97-AF65-F5344CB8AC3E}">
        <p14:creationId xmlns:p14="http://schemas.microsoft.com/office/powerpoint/2010/main" val="3953488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walking on a staircase&#10;&#10;Description automatically generated">
            <a:extLst>
              <a:ext uri="{FF2B5EF4-FFF2-40B4-BE49-F238E27FC236}">
                <a16:creationId xmlns:a16="http://schemas.microsoft.com/office/drawing/2014/main" id="{40D804F2-A539-982F-90D0-7B62E99BACB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1561" b="22189"/>
          <a:stretch/>
        </p:blipFill>
        <p:spPr>
          <a:xfrm>
            <a:off x="20" y="10"/>
            <a:ext cx="12191980" cy="6857990"/>
          </a:xfrm>
          <a:prstGeom prst="rect">
            <a:avLst/>
          </a:prstGeom>
        </p:spPr>
      </p:pic>
      <p:sp>
        <p:nvSpPr>
          <p:cNvPr id="2" name="Title 1">
            <a:extLst>
              <a:ext uri="{FF2B5EF4-FFF2-40B4-BE49-F238E27FC236}">
                <a16:creationId xmlns:a16="http://schemas.microsoft.com/office/drawing/2014/main" id="{E746A1A8-C075-8985-CE26-5DF28431D164}"/>
              </a:ext>
            </a:extLst>
          </p:cNvPr>
          <p:cNvSpPr>
            <a:spLocks noGrp="1"/>
          </p:cNvSpPr>
          <p:nvPr>
            <p:ph type="title"/>
          </p:nvPr>
        </p:nvSpPr>
        <p:spPr/>
        <p:txBody>
          <a:bodyPr>
            <a:normAutofit/>
          </a:bodyPr>
          <a:lstStyle/>
          <a:p>
            <a:r>
              <a:rPr lang="en-CA">
                <a:solidFill>
                  <a:srgbClr val="FFFFFF"/>
                </a:solidFill>
              </a:rPr>
              <a:t>Consumer Preferences</a:t>
            </a:r>
          </a:p>
        </p:txBody>
      </p:sp>
      <p:sp>
        <p:nvSpPr>
          <p:cNvPr id="41" name="Content Placeholder 8">
            <a:extLst>
              <a:ext uri="{FF2B5EF4-FFF2-40B4-BE49-F238E27FC236}">
                <a16:creationId xmlns:a16="http://schemas.microsoft.com/office/drawing/2014/main" id="{0BE2EE5C-8C71-EF4A-287A-88F8ACA4797C}"/>
              </a:ext>
            </a:extLst>
          </p:cNvPr>
          <p:cNvSpPr>
            <a:spLocks noGrp="1"/>
          </p:cNvSpPr>
          <p:nvPr>
            <p:ph idx="1"/>
          </p:nvPr>
        </p:nvSpPr>
        <p:spPr/>
        <p:txBody>
          <a:bodyPr>
            <a:normAutofit/>
          </a:bodyPr>
          <a:lstStyle/>
          <a:p>
            <a:r>
              <a:rPr lang="en-US">
                <a:solidFill>
                  <a:srgbClr val="FFFFFF"/>
                </a:solidFill>
              </a:rPr>
              <a:t>What are the preferred ingredients of energy drinks among respondents?</a:t>
            </a:r>
          </a:p>
          <a:p>
            <a:r>
              <a:rPr lang="en-US">
                <a:solidFill>
                  <a:srgbClr val="FFFFFF"/>
                </a:solidFill>
              </a:rPr>
              <a:t>What packaging preferences do respondents have for energy drinks?</a:t>
            </a:r>
          </a:p>
        </p:txBody>
      </p:sp>
    </p:spTree>
    <p:extLst>
      <p:ext uri="{BB962C8B-B14F-4D97-AF65-F5344CB8AC3E}">
        <p14:creationId xmlns:p14="http://schemas.microsoft.com/office/powerpoint/2010/main" val="87816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0916-B81B-F76F-BDF2-ECA7A6E79DB1}"/>
              </a:ext>
            </a:extLst>
          </p:cNvPr>
          <p:cNvSpPr>
            <a:spLocks noGrp="1"/>
          </p:cNvSpPr>
          <p:nvPr>
            <p:ph type="title"/>
          </p:nvPr>
        </p:nvSpPr>
        <p:spPr/>
        <p:txBody>
          <a:bodyPr>
            <a:normAutofit fontScale="90000"/>
          </a:bodyPr>
          <a:lstStyle/>
          <a:p>
            <a:r>
              <a:rPr lang="en-US"/>
              <a:t>What are the preferred ingredients of energy drinks among respondents?</a:t>
            </a:r>
            <a:endParaRPr lang="en-CA" dirty="0"/>
          </a:p>
        </p:txBody>
      </p:sp>
      <p:pic>
        <p:nvPicPr>
          <p:cNvPr id="7" name="Picture 6">
            <a:extLst>
              <a:ext uri="{FF2B5EF4-FFF2-40B4-BE49-F238E27FC236}">
                <a16:creationId xmlns:a16="http://schemas.microsoft.com/office/drawing/2014/main" id="{9A24AA06-B501-6613-1722-2B67A7363AF0}"/>
              </a:ext>
            </a:extLst>
          </p:cNvPr>
          <p:cNvPicPr>
            <a:picLocks noChangeAspect="1"/>
          </p:cNvPicPr>
          <p:nvPr/>
        </p:nvPicPr>
        <p:blipFill>
          <a:blip r:embed="rId2"/>
          <a:stretch>
            <a:fillRect/>
          </a:stretch>
        </p:blipFill>
        <p:spPr>
          <a:xfrm>
            <a:off x="6202909" y="3043767"/>
            <a:ext cx="4589104" cy="2668224"/>
          </a:xfrm>
          <a:prstGeom prst="rect">
            <a:avLst/>
          </a:prstGeom>
        </p:spPr>
      </p:pic>
      <p:pic>
        <p:nvPicPr>
          <p:cNvPr id="9" name="Picture 8">
            <a:extLst>
              <a:ext uri="{FF2B5EF4-FFF2-40B4-BE49-F238E27FC236}">
                <a16:creationId xmlns:a16="http://schemas.microsoft.com/office/drawing/2014/main" id="{57D1D1A0-92C3-0DE8-AEA6-2D96C4008E0E}"/>
              </a:ext>
            </a:extLst>
          </p:cNvPr>
          <p:cNvPicPr>
            <a:picLocks noChangeAspect="1"/>
          </p:cNvPicPr>
          <p:nvPr/>
        </p:nvPicPr>
        <p:blipFill>
          <a:blip r:embed="rId3"/>
          <a:stretch>
            <a:fillRect/>
          </a:stretch>
        </p:blipFill>
        <p:spPr>
          <a:xfrm>
            <a:off x="1144158" y="2488678"/>
            <a:ext cx="4589104" cy="1763182"/>
          </a:xfrm>
          <a:prstGeom prst="rect">
            <a:avLst/>
          </a:prstGeom>
        </p:spPr>
      </p:pic>
      <p:sp>
        <p:nvSpPr>
          <p:cNvPr id="17" name="Speech Bubble: Rectangle with Corners Rounded 16">
            <a:extLst>
              <a:ext uri="{FF2B5EF4-FFF2-40B4-BE49-F238E27FC236}">
                <a16:creationId xmlns:a16="http://schemas.microsoft.com/office/drawing/2014/main" id="{650D2882-2848-E9AD-A56C-44AAA9B62BCB}"/>
              </a:ext>
            </a:extLst>
          </p:cNvPr>
          <p:cNvSpPr/>
          <p:nvPr/>
        </p:nvSpPr>
        <p:spPr>
          <a:xfrm rot="334467">
            <a:off x="1893394" y="4408264"/>
            <a:ext cx="3299200" cy="1622838"/>
          </a:xfrm>
          <a:prstGeom prst="wedgeRoundRectCallout">
            <a:avLst>
              <a:gd name="adj1" fmla="val 94116"/>
              <a:gd name="adj2" fmla="val -81222"/>
              <a:gd name="adj3" fmla="val 16667"/>
            </a:avLst>
          </a:prstGeom>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tIns="36000" rtlCol="0" anchor="ctr">
            <a:scene3d>
              <a:camera prst="orthographicFront">
                <a:rot lat="0" lon="600000" rev="10800000"/>
              </a:camera>
              <a:lightRig rig="threePt" dir="t"/>
            </a:scene3d>
          </a:bodyPr>
          <a:lstStyle/>
          <a:p>
            <a:pPr algn="ctr"/>
            <a:r>
              <a:rPr lang="en-US" dirty="0">
                <a:solidFill>
                  <a:srgbClr val="374151"/>
                </a:solidFill>
                <a:latin typeface="Söhne"/>
              </a:rPr>
              <a:t>Caffeine stands as the most preferred ingredient, providing a temporary energy boost and even enhancing mood among consumers.</a:t>
            </a:r>
            <a:endParaRPr lang="en-CA" dirty="0">
              <a:solidFill>
                <a:srgbClr val="374151"/>
              </a:solidFill>
              <a:latin typeface="Söhne"/>
            </a:endParaRPr>
          </a:p>
        </p:txBody>
      </p:sp>
      <p:pic>
        <p:nvPicPr>
          <p:cNvPr id="19" name="Graphic 18" descr="Arrow: Slight curve with solid fill">
            <a:extLst>
              <a:ext uri="{FF2B5EF4-FFF2-40B4-BE49-F238E27FC236}">
                <a16:creationId xmlns:a16="http://schemas.microsoft.com/office/drawing/2014/main" id="{4AD8D45E-92FC-1986-4730-356B02471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9425" y="2732370"/>
            <a:ext cx="1613593" cy="1855351"/>
          </a:xfrm>
          <a:prstGeom prst="rect">
            <a:avLst/>
          </a:prstGeom>
          <a:scene3d>
            <a:camera prst="orthographicFront">
              <a:rot lat="3600000" lon="600000" rev="0"/>
            </a:camera>
            <a:lightRig rig="threePt" dir="t"/>
          </a:scene3d>
        </p:spPr>
      </p:pic>
    </p:spTree>
    <p:extLst>
      <p:ext uri="{BB962C8B-B14F-4D97-AF65-F5344CB8AC3E}">
        <p14:creationId xmlns:p14="http://schemas.microsoft.com/office/powerpoint/2010/main" val="133518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65EA-17E5-021D-FA1D-C46BFCD83966}"/>
              </a:ext>
            </a:extLst>
          </p:cNvPr>
          <p:cNvSpPr>
            <a:spLocks noGrp="1"/>
          </p:cNvSpPr>
          <p:nvPr>
            <p:ph type="title"/>
          </p:nvPr>
        </p:nvSpPr>
        <p:spPr/>
        <p:txBody>
          <a:bodyPr>
            <a:normAutofit fontScale="90000"/>
          </a:bodyPr>
          <a:lstStyle/>
          <a:p>
            <a:r>
              <a:rPr lang="en-US" dirty="0"/>
              <a:t>What packaging preferences do respondents have for energy drinks?</a:t>
            </a:r>
            <a:endParaRPr lang="en-CA" dirty="0"/>
          </a:p>
        </p:txBody>
      </p:sp>
      <p:pic>
        <p:nvPicPr>
          <p:cNvPr id="7" name="Picture 6">
            <a:extLst>
              <a:ext uri="{FF2B5EF4-FFF2-40B4-BE49-F238E27FC236}">
                <a16:creationId xmlns:a16="http://schemas.microsoft.com/office/drawing/2014/main" id="{36192469-1E61-DC99-A3D4-9C982C4DE379}"/>
              </a:ext>
            </a:extLst>
          </p:cNvPr>
          <p:cNvPicPr>
            <a:picLocks noChangeAspect="1"/>
          </p:cNvPicPr>
          <p:nvPr/>
        </p:nvPicPr>
        <p:blipFill>
          <a:blip r:embed="rId4"/>
          <a:stretch>
            <a:fillRect/>
          </a:stretch>
        </p:blipFill>
        <p:spPr>
          <a:xfrm>
            <a:off x="6727371" y="3189146"/>
            <a:ext cx="4524103" cy="2765711"/>
          </a:xfrm>
          <a:prstGeom prst="rect">
            <a:avLst/>
          </a:prstGeom>
        </p:spPr>
      </p:pic>
      <p:pic>
        <p:nvPicPr>
          <p:cNvPr id="9" name="Picture 8">
            <a:extLst>
              <a:ext uri="{FF2B5EF4-FFF2-40B4-BE49-F238E27FC236}">
                <a16:creationId xmlns:a16="http://schemas.microsoft.com/office/drawing/2014/main" id="{77031EC6-5A6A-2BBF-B7A7-2B2555A1ABF5}"/>
              </a:ext>
            </a:extLst>
          </p:cNvPr>
          <p:cNvPicPr>
            <a:picLocks noChangeAspect="1"/>
          </p:cNvPicPr>
          <p:nvPr/>
        </p:nvPicPr>
        <p:blipFill>
          <a:blip r:embed="rId5"/>
          <a:stretch>
            <a:fillRect/>
          </a:stretch>
        </p:blipFill>
        <p:spPr>
          <a:xfrm>
            <a:off x="1295402" y="2698636"/>
            <a:ext cx="3380540" cy="1460727"/>
          </a:xfrm>
          <a:prstGeom prst="rect">
            <a:avLst/>
          </a:prstGeom>
        </p:spPr>
      </p:pic>
      <p:pic>
        <p:nvPicPr>
          <p:cNvPr id="10" name="Graphic 9" descr="Arrow: Slight curve with solid fill">
            <a:extLst>
              <a:ext uri="{FF2B5EF4-FFF2-40B4-BE49-F238E27FC236}">
                <a16:creationId xmlns:a16="http://schemas.microsoft.com/office/drawing/2014/main" id="{8ED47386-BBA8-0733-BF39-0E4A5852F3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75942" y="2852839"/>
            <a:ext cx="1818635" cy="1640173"/>
          </a:xfrm>
          <a:prstGeom prst="rect">
            <a:avLst/>
          </a:prstGeom>
          <a:scene3d>
            <a:camera prst="orthographicFront">
              <a:rot lat="3600000" lon="600000" rev="0"/>
            </a:camera>
            <a:lightRig rig="threePt" dir="t"/>
          </a:scene3d>
        </p:spPr>
      </p:pic>
      <p:sp>
        <p:nvSpPr>
          <p:cNvPr id="11" name="Speech Bubble: Rectangle with Corners Rounded 10">
            <a:extLst>
              <a:ext uri="{FF2B5EF4-FFF2-40B4-BE49-F238E27FC236}">
                <a16:creationId xmlns:a16="http://schemas.microsoft.com/office/drawing/2014/main" id="{07D1A775-21B7-D4C5-4C88-A2AD9C213D26}"/>
              </a:ext>
            </a:extLst>
          </p:cNvPr>
          <p:cNvSpPr/>
          <p:nvPr/>
        </p:nvSpPr>
        <p:spPr>
          <a:xfrm rot="242231">
            <a:off x="2513773" y="4639942"/>
            <a:ext cx="2416628" cy="1302771"/>
          </a:xfrm>
          <a:prstGeom prst="wedgeRoundRectCallout">
            <a:avLst>
              <a:gd name="adj1" fmla="val 98392"/>
              <a:gd name="adj2" fmla="val -6522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The majority of respondents (39.84%) prefer "Compact and portable cans" for energy drink packaging, indicating a strong demand for convenient and on-the-go options.</a:t>
            </a:r>
            <a:endParaRPr lang="en-CA" sz="1200" dirty="0"/>
          </a:p>
        </p:txBody>
      </p:sp>
    </p:spTree>
    <p:extLst>
      <p:ext uri="{BB962C8B-B14F-4D97-AF65-F5344CB8AC3E}">
        <p14:creationId xmlns:p14="http://schemas.microsoft.com/office/powerpoint/2010/main" val="431568889"/>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F65EA-17E5-021D-FA1D-C46BFCD83966}"/>
              </a:ext>
            </a:extLst>
          </p:cNvPr>
          <p:cNvSpPr>
            <a:spLocks noGrp="1"/>
          </p:cNvSpPr>
          <p:nvPr>
            <p:ph type="title"/>
          </p:nvPr>
        </p:nvSpPr>
        <p:spPr/>
        <p:txBody>
          <a:bodyPr>
            <a:normAutofit/>
          </a:bodyPr>
          <a:lstStyle/>
          <a:p>
            <a:r>
              <a:rPr lang="en-US" dirty="0"/>
              <a:t>Why do the respondents consume energy drinks?</a:t>
            </a:r>
            <a:endParaRPr lang="en-CA" dirty="0"/>
          </a:p>
        </p:txBody>
      </p:sp>
      <p:pic>
        <p:nvPicPr>
          <p:cNvPr id="7" name="Picture 6">
            <a:extLst>
              <a:ext uri="{FF2B5EF4-FFF2-40B4-BE49-F238E27FC236}">
                <a16:creationId xmlns:a16="http://schemas.microsoft.com/office/drawing/2014/main" id="{BB68DD43-E3FE-3D17-3606-C44967773683}"/>
              </a:ext>
            </a:extLst>
          </p:cNvPr>
          <p:cNvPicPr>
            <a:picLocks noChangeAspect="1"/>
          </p:cNvPicPr>
          <p:nvPr/>
        </p:nvPicPr>
        <p:blipFill>
          <a:blip r:embed="rId3"/>
          <a:stretch>
            <a:fillRect/>
          </a:stretch>
        </p:blipFill>
        <p:spPr>
          <a:xfrm>
            <a:off x="6096001" y="3082907"/>
            <a:ext cx="4800597" cy="2509261"/>
          </a:xfrm>
          <a:prstGeom prst="rect">
            <a:avLst/>
          </a:prstGeom>
        </p:spPr>
      </p:pic>
      <p:pic>
        <p:nvPicPr>
          <p:cNvPr id="9" name="Picture 8">
            <a:extLst>
              <a:ext uri="{FF2B5EF4-FFF2-40B4-BE49-F238E27FC236}">
                <a16:creationId xmlns:a16="http://schemas.microsoft.com/office/drawing/2014/main" id="{62C3FF78-97F3-B2A3-1AC4-397E9DD0D543}"/>
              </a:ext>
            </a:extLst>
          </p:cNvPr>
          <p:cNvPicPr>
            <a:picLocks noChangeAspect="1"/>
          </p:cNvPicPr>
          <p:nvPr/>
        </p:nvPicPr>
        <p:blipFill>
          <a:blip r:embed="rId4"/>
          <a:stretch>
            <a:fillRect/>
          </a:stretch>
        </p:blipFill>
        <p:spPr>
          <a:xfrm>
            <a:off x="1076325" y="2543541"/>
            <a:ext cx="3858925" cy="1793997"/>
          </a:xfrm>
          <a:prstGeom prst="rect">
            <a:avLst/>
          </a:prstGeom>
        </p:spPr>
      </p:pic>
      <p:pic>
        <p:nvPicPr>
          <p:cNvPr id="10" name="Graphic 9" descr="Arrow: Slight curve with solid fill">
            <a:extLst>
              <a:ext uri="{FF2B5EF4-FFF2-40B4-BE49-F238E27FC236}">
                <a16:creationId xmlns:a16="http://schemas.microsoft.com/office/drawing/2014/main" id="{863E44B6-3399-3E28-CC23-441A08E904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1859" y="2761129"/>
            <a:ext cx="1489221" cy="1438766"/>
          </a:xfrm>
          <a:prstGeom prst="rect">
            <a:avLst/>
          </a:prstGeom>
          <a:scene3d>
            <a:camera prst="orthographicFront">
              <a:rot lat="3600000" lon="600000" rev="0"/>
            </a:camera>
            <a:lightRig rig="threePt" dir="t"/>
          </a:scene3d>
        </p:spPr>
      </p:pic>
      <p:sp>
        <p:nvSpPr>
          <p:cNvPr id="11" name="Speech Bubble: Rectangle with Corners Rounded 10">
            <a:extLst>
              <a:ext uri="{FF2B5EF4-FFF2-40B4-BE49-F238E27FC236}">
                <a16:creationId xmlns:a16="http://schemas.microsoft.com/office/drawing/2014/main" id="{2487D683-FADC-0650-0F48-8513DBBECFF1}"/>
              </a:ext>
            </a:extLst>
          </p:cNvPr>
          <p:cNvSpPr/>
          <p:nvPr/>
        </p:nvSpPr>
        <p:spPr>
          <a:xfrm rot="11105181">
            <a:off x="2235418" y="4694431"/>
            <a:ext cx="2818743" cy="1280315"/>
          </a:xfrm>
          <a:prstGeom prst="wedgeRoundRectCallout">
            <a:avLst>
              <a:gd name="adj1" fmla="val -87919"/>
              <a:gd name="adj2" fmla="val 5261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rot lat="0" lon="600000" rev="10800000"/>
              </a:camera>
              <a:lightRig rig="threePt" dir="t"/>
            </a:scene3d>
          </a:bodyPr>
          <a:lstStyle/>
          <a:p>
            <a:pPr algn="ctr"/>
            <a:r>
              <a:rPr lang="en-US" sz="1050" b="0" i="0" dirty="0">
                <a:solidFill>
                  <a:srgbClr val="374151"/>
                </a:solidFill>
                <a:effectLst/>
                <a:latin typeface="Söhne"/>
              </a:rPr>
              <a:t>The primary reason for consuming energy drinks is to achieve "Increased energy and focus," as indicated by the highest number of respondents (3,574), emphasizing the demand for enhanced alertness and concentration.</a:t>
            </a:r>
            <a:endParaRPr lang="en-CA" sz="1050" dirty="0">
              <a:solidFill>
                <a:srgbClr val="374151"/>
              </a:solidFill>
              <a:latin typeface="Söhne"/>
            </a:endParaRPr>
          </a:p>
        </p:txBody>
      </p:sp>
    </p:spTree>
    <p:extLst>
      <p:ext uri="{BB962C8B-B14F-4D97-AF65-F5344CB8AC3E}">
        <p14:creationId xmlns:p14="http://schemas.microsoft.com/office/powerpoint/2010/main" val="1860972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tanding in front of a group of people sitting at tables&#10;&#10;Description automatically generated">
            <a:extLst>
              <a:ext uri="{FF2B5EF4-FFF2-40B4-BE49-F238E27FC236}">
                <a16:creationId xmlns:a16="http://schemas.microsoft.com/office/drawing/2014/main" id="{76A9B55F-A89C-4F0C-ABEE-CECA627A434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1182" b="12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9D93C1A7-FAA2-27EB-0A85-464BEC1F4669}"/>
              </a:ext>
            </a:extLst>
          </p:cNvPr>
          <p:cNvSpPr>
            <a:spLocks noGrp="1"/>
          </p:cNvSpPr>
          <p:nvPr>
            <p:ph type="title"/>
          </p:nvPr>
        </p:nvSpPr>
        <p:spPr/>
        <p:txBody>
          <a:bodyPr>
            <a:normAutofit/>
          </a:bodyPr>
          <a:lstStyle/>
          <a:p>
            <a:r>
              <a:rPr lang="en-CA" dirty="0"/>
              <a:t>Competition Analysis</a:t>
            </a:r>
          </a:p>
        </p:txBody>
      </p:sp>
      <p:sp>
        <p:nvSpPr>
          <p:cNvPr id="28" name="Content Placeholder 8">
            <a:extLst>
              <a:ext uri="{FF2B5EF4-FFF2-40B4-BE49-F238E27FC236}">
                <a16:creationId xmlns:a16="http://schemas.microsoft.com/office/drawing/2014/main" id="{97D8ADAB-B1BB-9938-8022-F13F70DB5CB1}"/>
              </a:ext>
            </a:extLst>
          </p:cNvPr>
          <p:cNvSpPr>
            <a:spLocks noGrp="1"/>
          </p:cNvSpPr>
          <p:nvPr>
            <p:ph idx="1"/>
          </p:nvPr>
        </p:nvSpPr>
        <p:spPr/>
        <p:txBody>
          <a:bodyPr>
            <a:normAutofit/>
          </a:bodyPr>
          <a:lstStyle/>
          <a:p>
            <a:r>
              <a:rPr lang="en-US" dirty="0"/>
              <a:t>Who are the current market leaders?</a:t>
            </a:r>
          </a:p>
          <a:p>
            <a:r>
              <a:rPr lang="en-US" dirty="0"/>
              <a:t>What are the primary reasons consumers prefer those brands over ours?</a:t>
            </a:r>
          </a:p>
        </p:txBody>
      </p:sp>
    </p:spTree>
    <p:extLst>
      <p:ext uri="{BB962C8B-B14F-4D97-AF65-F5344CB8AC3E}">
        <p14:creationId xmlns:p14="http://schemas.microsoft.com/office/powerpoint/2010/main" val="248692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Digital numbers art">
            <a:extLst>
              <a:ext uri="{FF2B5EF4-FFF2-40B4-BE49-F238E27FC236}">
                <a16:creationId xmlns:a16="http://schemas.microsoft.com/office/drawing/2014/main" id="{A94C6FD4-C9CA-AB79-2652-450081FC7C00}"/>
              </a:ext>
            </a:extLst>
          </p:cNvPr>
          <p:cNvPicPr>
            <a:picLocks noChangeAspect="1"/>
          </p:cNvPicPr>
          <p:nvPr/>
        </p:nvPicPr>
        <p:blipFill rotWithShape="1">
          <a:blip r:embed="rId2">
            <a:alphaModFix amt="50000"/>
          </a:blip>
          <a:srcRect t="15135" b="595"/>
          <a:stretch/>
        </p:blipFill>
        <p:spPr>
          <a:xfrm>
            <a:off x="20" y="10"/>
            <a:ext cx="12191980" cy="6857990"/>
          </a:xfrm>
          <a:prstGeom prst="rect">
            <a:avLst/>
          </a:prstGeom>
        </p:spPr>
      </p:pic>
      <p:sp>
        <p:nvSpPr>
          <p:cNvPr id="2" name="Title 1">
            <a:extLst>
              <a:ext uri="{FF2B5EF4-FFF2-40B4-BE49-F238E27FC236}">
                <a16:creationId xmlns:a16="http://schemas.microsoft.com/office/drawing/2014/main" id="{7283C324-97F8-75D5-C610-845CBEAB71CF}"/>
              </a:ext>
            </a:extLst>
          </p:cNvPr>
          <p:cNvSpPr>
            <a:spLocks noGrp="1"/>
          </p:cNvSpPr>
          <p:nvPr>
            <p:ph type="title"/>
          </p:nvPr>
        </p:nvSpPr>
        <p:spPr>
          <a:xfrm>
            <a:off x="2688165" y="2671233"/>
            <a:ext cx="6815669" cy="1515533"/>
          </a:xfrm>
        </p:spPr>
        <p:txBody>
          <a:bodyPr vert="horz" lIns="91440" tIns="45720" rIns="91440" bIns="45720" rtlCol="0" anchor="b">
            <a:normAutofit fontScale="90000"/>
          </a:bodyPr>
          <a:lstStyle/>
          <a:p>
            <a:pPr algn="ctr">
              <a:lnSpc>
                <a:spcPct val="90000"/>
              </a:lnSpc>
            </a:pPr>
            <a:r>
              <a:rPr lang="en-US" sz="5000" dirty="0"/>
              <a:t>Who are the current market leaders?</a:t>
            </a:r>
          </a:p>
        </p:txBody>
      </p:sp>
    </p:spTree>
    <p:extLst>
      <p:ext uri="{BB962C8B-B14F-4D97-AF65-F5344CB8AC3E}">
        <p14:creationId xmlns:p14="http://schemas.microsoft.com/office/powerpoint/2010/main" val="42518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3" name="Add-in 22" title="Microsoft Power BI">
                <a:extLst>
                  <a:ext uri="{FF2B5EF4-FFF2-40B4-BE49-F238E27FC236}">
                    <a16:creationId xmlns:a16="http://schemas.microsoft.com/office/drawing/2014/main" id="{600FDC95-4FC3-BB04-89B1-AC88C0504A42}"/>
                  </a:ext>
                </a:extLst>
              </p:cNvPr>
              <p:cNvGraphicFramePr>
                <a:graphicFrameLocks noGrp="1"/>
              </p:cNvGraphicFramePr>
              <p:nvPr>
                <p:extLst>
                  <p:ext uri="{D42A27DB-BD31-4B8C-83A1-F6EECF244321}">
                    <p14:modId xmlns:p14="http://schemas.microsoft.com/office/powerpoint/2010/main" val="183009848"/>
                  </p:ext>
                </p:extLst>
              </p:nvPr>
            </p:nvGraphicFramePr>
            <p:xfrm>
              <a:off x="787179" y="715617"/>
              <a:ext cx="5308820" cy="543643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3" name="Add-in 22" title="Microsoft Power BI">
                <a:extLst>
                  <a:ext uri="{FF2B5EF4-FFF2-40B4-BE49-F238E27FC236}">
                    <a16:creationId xmlns:a16="http://schemas.microsoft.com/office/drawing/2014/main" id="{600FDC95-4FC3-BB04-89B1-AC88C0504A42}"/>
                  </a:ext>
                </a:extLst>
              </p:cNvPr>
              <p:cNvPicPr>
                <a:picLocks noGrp="1" noRot="1" noChangeAspect="1" noMove="1" noResize="1" noEditPoints="1" noAdjustHandles="1" noChangeArrowheads="1" noChangeShapeType="1"/>
              </p:cNvPicPr>
              <p:nvPr/>
            </p:nvPicPr>
            <p:blipFill>
              <a:blip r:embed="rId4"/>
              <a:stretch>
                <a:fillRect/>
              </a:stretch>
            </p:blipFill>
            <p:spPr>
              <a:xfrm>
                <a:off x="787179" y="715617"/>
                <a:ext cx="5308820" cy="5436439"/>
              </a:xfrm>
              <a:prstGeom prst="rect">
                <a:avLst/>
              </a:prstGeom>
            </p:spPr>
          </p:pic>
        </mc:Fallback>
      </mc:AlternateContent>
      <p:sp>
        <p:nvSpPr>
          <p:cNvPr id="31" name="Speech Bubble: Rectangle with Corners Rounded 30">
            <a:extLst>
              <a:ext uri="{FF2B5EF4-FFF2-40B4-BE49-F238E27FC236}">
                <a16:creationId xmlns:a16="http://schemas.microsoft.com/office/drawing/2014/main" id="{7597A307-D883-C833-0566-2048E39C3A64}"/>
              </a:ext>
            </a:extLst>
          </p:cNvPr>
          <p:cNvSpPr/>
          <p:nvPr/>
        </p:nvSpPr>
        <p:spPr>
          <a:xfrm rot="242231">
            <a:off x="7902981" y="4369147"/>
            <a:ext cx="2416628" cy="1072511"/>
          </a:xfrm>
          <a:prstGeom prst="wedgeRoundRectCallout">
            <a:avLst>
              <a:gd name="adj1" fmla="val -112569"/>
              <a:gd name="adj2" fmla="val -455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"Cola-</a:t>
            </a:r>
            <a:r>
              <a:rPr lang="en-US" sz="1200" b="0" i="0" dirty="0" err="1">
                <a:solidFill>
                  <a:srgbClr val="374151"/>
                </a:solidFill>
                <a:effectLst/>
                <a:latin typeface="Söhne"/>
              </a:rPr>
              <a:t>Coka</a:t>
            </a:r>
            <a:r>
              <a:rPr lang="en-US" sz="1200" b="0" i="0" dirty="0">
                <a:solidFill>
                  <a:srgbClr val="374151"/>
                </a:solidFill>
                <a:effectLst/>
                <a:latin typeface="Söhne"/>
              </a:rPr>
              <a:t>" leads the market with the highest number of respondents (2,538), establishing its dominant position among energy drink brands.</a:t>
            </a:r>
            <a:endParaRPr lang="en-CA" sz="1200" dirty="0"/>
          </a:p>
        </p:txBody>
      </p:sp>
      <p:pic>
        <p:nvPicPr>
          <p:cNvPr id="33" name="Picture 32">
            <a:extLst>
              <a:ext uri="{FF2B5EF4-FFF2-40B4-BE49-F238E27FC236}">
                <a16:creationId xmlns:a16="http://schemas.microsoft.com/office/drawing/2014/main" id="{0AE9BB57-6560-BC99-2207-09B47BB4F474}"/>
              </a:ext>
            </a:extLst>
          </p:cNvPr>
          <p:cNvPicPr>
            <a:picLocks noChangeAspect="1"/>
          </p:cNvPicPr>
          <p:nvPr/>
        </p:nvPicPr>
        <p:blipFill>
          <a:blip r:embed="rId5"/>
          <a:stretch>
            <a:fillRect/>
          </a:stretch>
        </p:blipFill>
        <p:spPr>
          <a:xfrm>
            <a:off x="8209127" y="1332602"/>
            <a:ext cx="2754597" cy="2695989"/>
          </a:xfrm>
          <a:prstGeom prst="rect">
            <a:avLst/>
          </a:prstGeom>
        </p:spPr>
      </p:pic>
      <p:pic>
        <p:nvPicPr>
          <p:cNvPr id="2" name="Graphic 1" descr="Arrow: Slight curve with solid fill">
            <a:extLst>
              <a:ext uri="{FF2B5EF4-FFF2-40B4-BE49-F238E27FC236}">
                <a16:creationId xmlns:a16="http://schemas.microsoft.com/office/drawing/2014/main" id="{9F3B5D87-0C61-91C9-A630-F28D05A4CB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285722" y="1585892"/>
            <a:ext cx="1733682" cy="1506870"/>
          </a:xfrm>
          <a:prstGeom prst="rect">
            <a:avLst/>
          </a:prstGeom>
          <a:scene3d>
            <a:camera prst="orthographicFront">
              <a:rot lat="3600000" lon="600000" rev="0"/>
            </a:camera>
            <a:lightRig rig="threePt" dir="t"/>
          </a:scene3d>
        </p:spPr>
      </p:pic>
    </p:spTree>
    <p:extLst>
      <p:ext uri="{BB962C8B-B14F-4D97-AF65-F5344CB8AC3E}">
        <p14:creationId xmlns:p14="http://schemas.microsoft.com/office/powerpoint/2010/main" val="3171286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Developed Drink Produced by HELL ENERGY - Best of Budapest">
            <a:extLst>
              <a:ext uri="{FF2B5EF4-FFF2-40B4-BE49-F238E27FC236}">
                <a16:creationId xmlns:a16="http://schemas.microsoft.com/office/drawing/2014/main" id="{584D17D8-8FB6-3652-5596-B951D4CBE1B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3556"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4032FB-CCBC-333C-82F2-75D2E92DE42B}"/>
              </a:ext>
            </a:extLst>
          </p:cNvPr>
          <p:cNvSpPr>
            <a:spLocks noGrp="1"/>
          </p:cNvSpPr>
          <p:nvPr>
            <p:ph type="title"/>
          </p:nvPr>
        </p:nvSpPr>
        <p:spPr>
          <a:xfrm>
            <a:off x="2692398" y="1871131"/>
            <a:ext cx="6815669" cy="1515533"/>
          </a:xfrm>
        </p:spPr>
        <p:txBody>
          <a:bodyPr vert="horz" lIns="91440" tIns="45720" rIns="91440" bIns="45720" rtlCol="0" anchor="b">
            <a:normAutofit/>
          </a:bodyPr>
          <a:lstStyle/>
          <a:p>
            <a:pPr>
              <a:lnSpc>
                <a:spcPct val="90000"/>
              </a:lnSpc>
            </a:pPr>
            <a:r>
              <a:rPr lang="en-US" sz="3400" dirty="0"/>
              <a:t>What are the primary reasons consumers prefer those brands over ours?</a:t>
            </a:r>
          </a:p>
        </p:txBody>
      </p:sp>
    </p:spTree>
    <p:extLst>
      <p:ext uri="{BB962C8B-B14F-4D97-AF65-F5344CB8AC3E}">
        <p14:creationId xmlns:p14="http://schemas.microsoft.com/office/powerpoint/2010/main" val="368275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4955E006-EC48-EE72-FA31-3171C92D0597}"/>
              </a:ext>
            </a:extLst>
          </p:cNvPr>
          <p:cNvGraphicFramePr>
            <a:graphicFrameLocks noGrp="1"/>
          </p:cNvGraphicFramePr>
          <p:nvPr>
            <p:ph idx="1"/>
            <p:extLst>
              <p:ext uri="{D42A27DB-BD31-4B8C-83A1-F6EECF244321}">
                <p14:modId xmlns:p14="http://schemas.microsoft.com/office/powerpoint/2010/main" val="2200472657"/>
              </p:ext>
            </p:extLst>
          </p:nvPr>
        </p:nvGraphicFramePr>
        <p:xfrm>
          <a:off x="685800" y="2160966"/>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669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3" name="Add-in 22" title="Microsoft Power BI">
                <a:extLst>
                  <a:ext uri="{FF2B5EF4-FFF2-40B4-BE49-F238E27FC236}">
                    <a16:creationId xmlns:a16="http://schemas.microsoft.com/office/drawing/2014/main" id="{600FDC95-4FC3-BB04-89B1-AC88C0504A42}"/>
                  </a:ext>
                </a:extLst>
              </p:cNvPr>
              <p:cNvGraphicFramePr>
                <a:graphicFrameLocks noGrp="1"/>
              </p:cNvGraphicFramePr>
              <p:nvPr>
                <p:extLst>
                  <p:ext uri="{D42A27DB-BD31-4B8C-83A1-F6EECF244321}">
                    <p14:modId xmlns:p14="http://schemas.microsoft.com/office/powerpoint/2010/main" val="2972779272"/>
                  </p:ext>
                </p:extLst>
              </p:nvPr>
            </p:nvGraphicFramePr>
            <p:xfrm>
              <a:off x="1035221" y="697523"/>
              <a:ext cx="5346918" cy="546295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3" name="Add-in 22" title="Microsoft Power BI">
                <a:extLst>
                  <a:ext uri="{FF2B5EF4-FFF2-40B4-BE49-F238E27FC236}">
                    <a16:creationId xmlns:a16="http://schemas.microsoft.com/office/drawing/2014/main" id="{600FDC95-4FC3-BB04-89B1-AC88C0504A42}"/>
                  </a:ext>
                </a:extLst>
              </p:cNvPr>
              <p:cNvPicPr>
                <a:picLocks noGrp="1" noRot="1" noChangeAspect="1" noMove="1" noResize="1" noEditPoints="1" noAdjustHandles="1" noChangeArrowheads="1" noChangeShapeType="1"/>
              </p:cNvPicPr>
              <p:nvPr/>
            </p:nvPicPr>
            <p:blipFill>
              <a:blip r:embed="rId4"/>
              <a:stretch>
                <a:fillRect/>
              </a:stretch>
            </p:blipFill>
            <p:spPr>
              <a:xfrm>
                <a:off x="1035221" y="697523"/>
                <a:ext cx="5346918" cy="5462953"/>
              </a:xfrm>
              <a:prstGeom prst="rect">
                <a:avLst/>
              </a:prstGeom>
            </p:spPr>
          </p:pic>
        </mc:Fallback>
      </mc:AlternateContent>
      <p:sp>
        <p:nvSpPr>
          <p:cNvPr id="2" name="Speech Bubble: Rectangle with Corners Rounded 1">
            <a:extLst>
              <a:ext uri="{FF2B5EF4-FFF2-40B4-BE49-F238E27FC236}">
                <a16:creationId xmlns:a16="http://schemas.microsoft.com/office/drawing/2014/main" id="{943A24EA-C5B5-4969-8DF9-D1F60040D3B4}"/>
              </a:ext>
            </a:extLst>
          </p:cNvPr>
          <p:cNvSpPr/>
          <p:nvPr/>
        </p:nvSpPr>
        <p:spPr>
          <a:xfrm rot="242231">
            <a:off x="7986136" y="4644410"/>
            <a:ext cx="2416628" cy="1194970"/>
          </a:xfrm>
          <a:prstGeom prst="wedgeRoundRectCallout">
            <a:avLst>
              <a:gd name="adj1" fmla="val -101591"/>
              <a:gd name="adj2" fmla="val -4733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The primary reason consumers prefer "Cola-</a:t>
            </a:r>
            <a:r>
              <a:rPr lang="en-US" sz="1200" b="0" i="0" dirty="0" err="1">
                <a:solidFill>
                  <a:srgbClr val="374151"/>
                </a:solidFill>
                <a:effectLst/>
                <a:latin typeface="Söhne"/>
              </a:rPr>
              <a:t>Coka</a:t>
            </a:r>
            <a:r>
              <a:rPr lang="en-US" sz="1200" b="0" i="0" dirty="0">
                <a:solidFill>
                  <a:srgbClr val="374151"/>
                </a:solidFill>
                <a:effectLst/>
                <a:latin typeface="Söhne"/>
              </a:rPr>
              <a:t>" over our brand is its strong brand reputation, favored by 616 respondents, highlighting its appeal and trustworthiness in the market.</a:t>
            </a:r>
            <a:endParaRPr lang="en-CA" sz="1200" dirty="0"/>
          </a:p>
        </p:txBody>
      </p:sp>
      <p:pic>
        <p:nvPicPr>
          <p:cNvPr id="4" name="Picture 3">
            <a:extLst>
              <a:ext uri="{FF2B5EF4-FFF2-40B4-BE49-F238E27FC236}">
                <a16:creationId xmlns:a16="http://schemas.microsoft.com/office/drawing/2014/main" id="{5A84ED85-99B8-F03D-05B8-77327E2C66B8}"/>
              </a:ext>
            </a:extLst>
          </p:cNvPr>
          <p:cNvPicPr>
            <a:picLocks noChangeAspect="1"/>
          </p:cNvPicPr>
          <p:nvPr/>
        </p:nvPicPr>
        <p:blipFill>
          <a:blip r:embed="rId5"/>
          <a:stretch>
            <a:fillRect/>
          </a:stretch>
        </p:blipFill>
        <p:spPr>
          <a:xfrm>
            <a:off x="7593812" y="1739380"/>
            <a:ext cx="3686899" cy="1964304"/>
          </a:xfrm>
          <a:prstGeom prst="rect">
            <a:avLst/>
          </a:prstGeom>
        </p:spPr>
      </p:pic>
      <p:pic>
        <p:nvPicPr>
          <p:cNvPr id="3" name="Graphic 2" descr="Arrow: Slight curve with solid fill">
            <a:extLst>
              <a:ext uri="{FF2B5EF4-FFF2-40B4-BE49-F238E27FC236}">
                <a16:creationId xmlns:a16="http://schemas.microsoft.com/office/drawing/2014/main" id="{A061E71A-8737-D0E0-EFA7-D915BB4077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6269326" y="2283329"/>
            <a:ext cx="1389800" cy="1207977"/>
          </a:xfrm>
          <a:prstGeom prst="rect">
            <a:avLst/>
          </a:prstGeom>
          <a:scene3d>
            <a:camera prst="orthographicFront">
              <a:rot lat="3600000" lon="600000" rev="0"/>
            </a:camera>
            <a:lightRig rig="threePt" dir="t"/>
          </a:scene3d>
        </p:spPr>
      </p:pic>
    </p:spTree>
    <p:extLst>
      <p:ext uri="{BB962C8B-B14F-4D97-AF65-F5344CB8AC3E}">
        <p14:creationId xmlns:p14="http://schemas.microsoft.com/office/powerpoint/2010/main" val="205742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3E28-A4FB-0A75-0492-587DADD5DB44}"/>
              </a:ext>
            </a:extLst>
          </p:cNvPr>
          <p:cNvSpPr>
            <a:spLocks noGrp="1"/>
          </p:cNvSpPr>
          <p:nvPr>
            <p:ph type="title"/>
          </p:nvPr>
        </p:nvSpPr>
        <p:spPr/>
        <p:txBody>
          <a:bodyPr>
            <a:normAutofit fontScale="90000"/>
          </a:bodyPr>
          <a:lstStyle/>
          <a:p>
            <a:r>
              <a:rPr lang="en-US" dirty="0"/>
              <a:t>What factors are preventing respondents from trying </a:t>
            </a:r>
            <a:r>
              <a:rPr lang="en-US" dirty="0" err="1"/>
              <a:t>CodeX</a:t>
            </a:r>
            <a:r>
              <a:rPr lang="en-US" dirty="0"/>
              <a:t>?</a:t>
            </a:r>
            <a:endParaRPr lang="en-CA" dirty="0"/>
          </a:p>
        </p:txBody>
      </p:sp>
      <p:pic>
        <p:nvPicPr>
          <p:cNvPr id="7" name="Picture 6">
            <a:extLst>
              <a:ext uri="{FF2B5EF4-FFF2-40B4-BE49-F238E27FC236}">
                <a16:creationId xmlns:a16="http://schemas.microsoft.com/office/drawing/2014/main" id="{A2659BC0-2C14-6895-7FF8-6073BF01A313}"/>
              </a:ext>
            </a:extLst>
          </p:cNvPr>
          <p:cNvPicPr>
            <a:picLocks noChangeAspect="1"/>
          </p:cNvPicPr>
          <p:nvPr/>
        </p:nvPicPr>
        <p:blipFill>
          <a:blip r:embed="rId3"/>
          <a:stretch>
            <a:fillRect/>
          </a:stretch>
        </p:blipFill>
        <p:spPr>
          <a:xfrm>
            <a:off x="6494577" y="3321320"/>
            <a:ext cx="4516681" cy="2343383"/>
          </a:xfrm>
          <a:prstGeom prst="rect">
            <a:avLst/>
          </a:prstGeom>
        </p:spPr>
      </p:pic>
      <p:pic>
        <p:nvPicPr>
          <p:cNvPr id="9" name="Picture 8">
            <a:extLst>
              <a:ext uri="{FF2B5EF4-FFF2-40B4-BE49-F238E27FC236}">
                <a16:creationId xmlns:a16="http://schemas.microsoft.com/office/drawing/2014/main" id="{CC244312-6F09-5EC5-9CFE-8DA03029F6D3}"/>
              </a:ext>
            </a:extLst>
          </p:cNvPr>
          <p:cNvPicPr>
            <a:picLocks noChangeAspect="1"/>
          </p:cNvPicPr>
          <p:nvPr/>
        </p:nvPicPr>
        <p:blipFill>
          <a:blip r:embed="rId4"/>
          <a:stretch>
            <a:fillRect/>
          </a:stretch>
        </p:blipFill>
        <p:spPr>
          <a:xfrm>
            <a:off x="920264" y="2602168"/>
            <a:ext cx="3628290" cy="1653663"/>
          </a:xfrm>
          <a:prstGeom prst="rect">
            <a:avLst/>
          </a:prstGeom>
        </p:spPr>
      </p:pic>
      <p:pic>
        <p:nvPicPr>
          <p:cNvPr id="10" name="Graphic 9" descr="Arrow: Slight curve with solid fill">
            <a:extLst>
              <a:ext uri="{FF2B5EF4-FFF2-40B4-BE49-F238E27FC236}">
                <a16:creationId xmlns:a16="http://schemas.microsoft.com/office/drawing/2014/main" id="{61CCB0B6-B1E8-078C-E9B5-541F28A958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5942" y="2852839"/>
            <a:ext cx="1818635" cy="1640173"/>
          </a:xfrm>
          <a:prstGeom prst="rect">
            <a:avLst/>
          </a:prstGeom>
          <a:scene3d>
            <a:camera prst="orthographicFront">
              <a:rot lat="3600000" lon="600000" rev="0"/>
            </a:camera>
            <a:lightRig rig="threePt" dir="t"/>
          </a:scene3d>
        </p:spPr>
      </p:pic>
      <p:sp>
        <p:nvSpPr>
          <p:cNvPr id="11" name="Speech Bubble: Rectangle with Corners Rounded 10">
            <a:extLst>
              <a:ext uri="{FF2B5EF4-FFF2-40B4-BE49-F238E27FC236}">
                <a16:creationId xmlns:a16="http://schemas.microsoft.com/office/drawing/2014/main" id="{44C24BC7-0EED-8C39-F59D-503B1AF098F2}"/>
              </a:ext>
            </a:extLst>
          </p:cNvPr>
          <p:cNvSpPr/>
          <p:nvPr/>
        </p:nvSpPr>
        <p:spPr>
          <a:xfrm rot="242231">
            <a:off x="2505668" y="4869916"/>
            <a:ext cx="2416628" cy="1072511"/>
          </a:xfrm>
          <a:prstGeom prst="wedgeRoundRectCallout">
            <a:avLst>
              <a:gd name="adj1" fmla="val 98392"/>
              <a:gd name="adj2" fmla="val -6522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The primary factor preventing respondents from trying </a:t>
            </a:r>
            <a:r>
              <a:rPr lang="en-US" sz="1200" b="0" i="0" dirty="0" err="1">
                <a:solidFill>
                  <a:srgbClr val="374151"/>
                </a:solidFill>
                <a:effectLst/>
                <a:latin typeface="Söhne"/>
              </a:rPr>
              <a:t>CodeX</a:t>
            </a:r>
            <a:r>
              <a:rPr lang="en-US" sz="1200" b="0" i="0" dirty="0">
                <a:solidFill>
                  <a:srgbClr val="374151"/>
                </a:solidFill>
                <a:effectLst/>
                <a:latin typeface="Söhne"/>
              </a:rPr>
              <a:t> is its limited availability locally, with 2,431 respondents expressing concerns about accessibility.</a:t>
            </a:r>
            <a:endParaRPr lang="en-CA" sz="1200" dirty="0"/>
          </a:p>
        </p:txBody>
      </p:sp>
    </p:spTree>
    <p:extLst>
      <p:ext uri="{BB962C8B-B14F-4D97-AF65-F5344CB8AC3E}">
        <p14:creationId xmlns:p14="http://schemas.microsoft.com/office/powerpoint/2010/main" val="1933172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3EED-1597-E8DC-132A-C442DC58B527}"/>
              </a:ext>
            </a:extLst>
          </p:cNvPr>
          <p:cNvSpPr>
            <a:spLocks noGrp="1"/>
          </p:cNvSpPr>
          <p:nvPr>
            <p:ph type="title"/>
          </p:nvPr>
        </p:nvSpPr>
        <p:spPr>
          <a:xfrm>
            <a:off x="965890" y="2160152"/>
            <a:ext cx="3660056" cy="1325373"/>
          </a:xfrm>
        </p:spPr>
        <p:txBody>
          <a:bodyPr anchor="b">
            <a:normAutofit/>
          </a:bodyPr>
          <a:lstStyle/>
          <a:p>
            <a:r>
              <a:rPr lang="en-US" sz="2400" dirty="0"/>
              <a:t>Marketing Channels and Brand Awareness</a:t>
            </a:r>
            <a:endParaRPr lang="en-CA" sz="2400" dirty="0"/>
          </a:p>
        </p:txBody>
      </p:sp>
      <p:sp>
        <p:nvSpPr>
          <p:cNvPr id="9" name="Content Placeholder 8">
            <a:extLst>
              <a:ext uri="{FF2B5EF4-FFF2-40B4-BE49-F238E27FC236}">
                <a16:creationId xmlns:a16="http://schemas.microsoft.com/office/drawing/2014/main" id="{016D9B77-9389-9249-E9E2-1B923ECF183A}"/>
              </a:ext>
            </a:extLst>
          </p:cNvPr>
          <p:cNvSpPr>
            <a:spLocks noGrp="1"/>
          </p:cNvSpPr>
          <p:nvPr>
            <p:ph idx="1"/>
          </p:nvPr>
        </p:nvSpPr>
        <p:spPr>
          <a:xfrm>
            <a:off x="965889" y="3671794"/>
            <a:ext cx="3660057" cy="3382094"/>
          </a:xfrm>
        </p:spPr>
        <p:txBody>
          <a:bodyPr>
            <a:normAutofit/>
          </a:bodyPr>
          <a:lstStyle/>
          <a:p>
            <a:pPr algn="ctr"/>
            <a:r>
              <a:rPr lang="en-US" sz="1600" dirty="0"/>
              <a:t>Which marketing channel can be used to reach more customers?</a:t>
            </a:r>
          </a:p>
          <a:p>
            <a:pPr algn="ctr"/>
            <a:r>
              <a:rPr lang="en-US" sz="1600" dirty="0"/>
              <a:t>How effective are different marketing strategies and channels in reaching our customers?</a:t>
            </a:r>
          </a:p>
        </p:txBody>
      </p:sp>
      <p:pic>
        <p:nvPicPr>
          <p:cNvPr id="5" name="Content Placeholder 4" descr="A person standing in front of a large screen&#10;&#10;Description automatically generated">
            <a:extLst>
              <a:ext uri="{FF2B5EF4-FFF2-40B4-BE49-F238E27FC236}">
                <a16:creationId xmlns:a16="http://schemas.microsoft.com/office/drawing/2014/main" id="{73B184EF-821B-B6E6-4ED7-490012396B27}"/>
              </a:ext>
            </a:extLst>
          </p:cNvPr>
          <p:cNvPicPr>
            <a:picLocks noChangeAspect="1"/>
          </p:cNvPicPr>
          <p:nvPr/>
        </p:nvPicPr>
        <p:blipFill rotWithShape="1">
          <a:blip r:embed="rId2">
            <a:extLst>
              <a:ext uri="{28A0092B-C50C-407E-A947-70E740481C1C}">
                <a14:useLocalDpi xmlns:a14="http://schemas.microsoft.com/office/drawing/2010/main" val="0"/>
              </a:ext>
            </a:extLst>
          </a:blip>
          <a:srcRect t="5138" r="2" b="5390"/>
          <a:stretch/>
        </p:blipFill>
        <p:spPr>
          <a:xfrm>
            <a:off x="5418668" y="1402266"/>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181016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9096-71B2-2DAE-0ABE-72F95DEE7F3E}"/>
              </a:ext>
            </a:extLst>
          </p:cNvPr>
          <p:cNvSpPr>
            <a:spLocks noGrp="1"/>
          </p:cNvSpPr>
          <p:nvPr>
            <p:ph type="title"/>
          </p:nvPr>
        </p:nvSpPr>
        <p:spPr/>
        <p:txBody>
          <a:bodyPr>
            <a:normAutofit fontScale="90000"/>
          </a:bodyPr>
          <a:lstStyle/>
          <a:p>
            <a:r>
              <a:rPr lang="en-US" dirty="0"/>
              <a:t>Which marketing channel can be used to reach more customers?</a:t>
            </a:r>
            <a:endParaRPr lang="en-CA" dirty="0"/>
          </a:p>
        </p:txBody>
      </p:sp>
      <p:pic>
        <p:nvPicPr>
          <p:cNvPr id="7" name="Picture 6">
            <a:extLst>
              <a:ext uri="{FF2B5EF4-FFF2-40B4-BE49-F238E27FC236}">
                <a16:creationId xmlns:a16="http://schemas.microsoft.com/office/drawing/2014/main" id="{DD58C80E-8AD4-038E-A14C-2DDB34F6A17B}"/>
              </a:ext>
            </a:extLst>
          </p:cNvPr>
          <p:cNvPicPr>
            <a:picLocks noChangeAspect="1"/>
          </p:cNvPicPr>
          <p:nvPr/>
        </p:nvPicPr>
        <p:blipFill>
          <a:blip r:embed="rId3"/>
          <a:stretch>
            <a:fillRect/>
          </a:stretch>
        </p:blipFill>
        <p:spPr>
          <a:xfrm>
            <a:off x="6833971" y="2899050"/>
            <a:ext cx="3848508" cy="2694569"/>
          </a:xfrm>
          <a:prstGeom prst="rect">
            <a:avLst/>
          </a:prstGeom>
        </p:spPr>
      </p:pic>
      <p:pic>
        <p:nvPicPr>
          <p:cNvPr id="9" name="Picture 8">
            <a:extLst>
              <a:ext uri="{FF2B5EF4-FFF2-40B4-BE49-F238E27FC236}">
                <a16:creationId xmlns:a16="http://schemas.microsoft.com/office/drawing/2014/main" id="{1D03C2E4-89D5-FD2E-699A-4FECC954D204}"/>
              </a:ext>
            </a:extLst>
          </p:cNvPr>
          <p:cNvPicPr>
            <a:picLocks noChangeAspect="1"/>
          </p:cNvPicPr>
          <p:nvPr/>
        </p:nvPicPr>
        <p:blipFill>
          <a:blip r:embed="rId4"/>
          <a:stretch>
            <a:fillRect/>
          </a:stretch>
        </p:blipFill>
        <p:spPr>
          <a:xfrm>
            <a:off x="921661" y="2479821"/>
            <a:ext cx="3414887" cy="1974305"/>
          </a:xfrm>
          <a:prstGeom prst="rect">
            <a:avLst/>
          </a:prstGeom>
        </p:spPr>
      </p:pic>
      <p:pic>
        <p:nvPicPr>
          <p:cNvPr id="10" name="Graphic 9" descr="Arrow: Slight curve with solid fill">
            <a:extLst>
              <a:ext uri="{FF2B5EF4-FFF2-40B4-BE49-F238E27FC236}">
                <a16:creationId xmlns:a16="http://schemas.microsoft.com/office/drawing/2014/main" id="{796A9E11-AB73-18AB-495D-DBAE1ED254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5942" y="2852839"/>
            <a:ext cx="1818635" cy="1640173"/>
          </a:xfrm>
          <a:prstGeom prst="rect">
            <a:avLst/>
          </a:prstGeom>
          <a:scene3d>
            <a:camera prst="orthographicFront">
              <a:rot lat="3600000" lon="600000" rev="0"/>
            </a:camera>
            <a:lightRig rig="threePt" dir="t"/>
          </a:scene3d>
        </p:spPr>
      </p:pic>
      <p:sp>
        <p:nvSpPr>
          <p:cNvPr id="11" name="Speech Bubble: Rectangle with Corners Rounded 10">
            <a:extLst>
              <a:ext uri="{FF2B5EF4-FFF2-40B4-BE49-F238E27FC236}">
                <a16:creationId xmlns:a16="http://schemas.microsoft.com/office/drawing/2014/main" id="{7CAAF377-B2A8-BD74-BE80-E24B2D0D5A37}"/>
              </a:ext>
            </a:extLst>
          </p:cNvPr>
          <p:cNvSpPr/>
          <p:nvPr/>
        </p:nvSpPr>
        <p:spPr>
          <a:xfrm rot="242231">
            <a:off x="2559346" y="4757208"/>
            <a:ext cx="2416628" cy="1265312"/>
          </a:xfrm>
          <a:prstGeom prst="wedgeRoundRectCallout">
            <a:avLst>
              <a:gd name="adj1" fmla="val 109801"/>
              <a:gd name="adj2" fmla="val -7361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Online ads prove to be the most effective marketing channel for reaching more customers, with 4,020 respondents showing its potential to engage a broader audience and boost brand awareness.</a:t>
            </a:r>
            <a:endParaRPr lang="en-CA" sz="1050" dirty="0"/>
          </a:p>
        </p:txBody>
      </p:sp>
    </p:spTree>
    <p:extLst>
      <p:ext uri="{BB962C8B-B14F-4D97-AF65-F5344CB8AC3E}">
        <p14:creationId xmlns:p14="http://schemas.microsoft.com/office/powerpoint/2010/main" val="3614264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111F-9704-7E8E-3678-4CB79BD4D6E6}"/>
              </a:ext>
            </a:extLst>
          </p:cNvPr>
          <p:cNvSpPr>
            <a:spLocks noGrp="1"/>
          </p:cNvSpPr>
          <p:nvPr>
            <p:ph type="title"/>
          </p:nvPr>
        </p:nvSpPr>
        <p:spPr>
          <a:xfrm>
            <a:off x="2895600" y="978561"/>
            <a:ext cx="8610600" cy="1293028"/>
          </a:xfrm>
        </p:spPr>
        <p:txBody>
          <a:bodyPr>
            <a:normAutofit fontScale="90000"/>
          </a:bodyPr>
          <a:lstStyle/>
          <a:p>
            <a:r>
              <a:rPr lang="en-US" dirty="0"/>
              <a:t>How effective are different marketing strategies and channels in reaching our customers?</a:t>
            </a:r>
            <a:endParaRPr lang="en-CA" dirty="0"/>
          </a:p>
        </p:txBody>
      </p:sp>
      <p:pic>
        <p:nvPicPr>
          <p:cNvPr id="7" name="Content Placeholder 6">
            <a:extLst>
              <a:ext uri="{FF2B5EF4-FFF2-40B4-BE49-F238E27FC236}">
                <a16:creationId xmlns:a16="http://schemas.microsoft.com/office/drawing/2014/main" id="{1E47F1AF-F6B2-F60D-E4B9-D944B5D1AD31}"/>
              </a:ext>
            </a:extLst>
          </p:cNvPr>
          <p:cNvPicPr>
            <a:picLocks noGrp="1" noChangeAspect="1"/>
          </p:cNvPicPr>
          <p:nvPr>
            <p:ph idx="1"/>
          </p:nvPr>
        </p:nvPicPr>
        <p:blipFill>
          <a:blip r:embed="rId3"/>
          <a:stretch>
            <a:fillRect/>
          </a:stretch>
        </p:blipFill>
        <p:spPr>
          <a:xfrm>
            <a:off x="1015299" y="3083545"/>
            <a:ext cx="4661327" cy="1754502"/>
          </a:xfrm>
        </p:spPr>
      </p:pic>
      <p:pic>
        <p:nvPicPr>
          <p:cNvPr id="8" name="Graphic 7" descr="Arrow: Slight curve with solid fill">
            <a:extLst>
              <a:ext uri="{FF2B5EF4-FFF2-40B4-BE49-F238E27FC236}">
                <a16:creationId xmlns:a16="http://schemas.microsoft.com/office/drawing/2014/main" id="{FECCBA49-EAAF-EF7B-3604-60484BB15A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1320" y="3548736"/>
            <a:ext cx="1818635" cy="1640173"/>
          </a:xfrm>
          <a:prstGeom prst="rect">
            <a:avLst/>
          </a:prstGeom>
          <a:scene3d>
            <a:camera prst="orthographicFront">
              <a:rot lat="3600000" lon="600000" rev="0"/>
            </a:camera>
            <a:lightRig rig="threePt" dir="t"/>
          </a:scene3d>
        </p:spPr>
      </p:pic>
      <p:sp>
        <p:nvSpPr>
          <p:cNvPr id="9" name="Speech Bubble: Rectangle with Corners Rounded 8">
            <a:extLst>
              <a:ext uri="{FF2B5EF4-FFF2-40B4-BE49-F238E27FC236}">
                <a16:creationId xmlns:a16="http://schemas.microsoft.com/office/drawing/2014/main" id="{1D1F12C2-B2AE-E5DB-AFA5-2941A4C64BCC}"/>
              </a:ext>
            </a:extLst>
          </p:cNvPr>
          <p:cNvSpPr/>
          <p:nvPr/>
        </p:nvSpPr>
        <p:spPr>
          <a:xfrm>
            <a:off x="7884649" y="3766478"/>
            <a:ext cx="3039843" cy="1839626"/>
          </a:xfrm>
          <a:prstGeom prst="wedgeRoundRectCallout">
            <a:avLst>
              <a:gd name="adj1" fmla="val -20521"/>
              <a:gd name="adj2" fmla="val 4632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"Online ads" and "TV commercials" are the most effective marketing strategies for reaching customers among the current market leaders, with response rates ranging from 26.36% to 41.64%.</a:t>
            </a:r>
            <a:endParaRPr lang="en-CA" sz="1200" dirty="0"/>
          </a:p>
        </p:txBody>
      </p:sp>
    </p:spTree>
    <p:extLst>
      <p:ext uri="{BB962C8B-B14F-4D97-AF65-F5344CB8AC3E}">
        <p14:creationId xmlns:p14="http://schemas.microsoft.com/office/powerpoint/2010/main" val="2234198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tanding on a road with a planet in the background&#10;&#10;Description automatically generated">
            <a:extLst>
              <a:ext uri="{FF2B5EF4-FFF2-40B4-BE49-F238E27FC236}">
                <a16:creationId xmlns:a16="http://schemas.microsoft.com/office/drawing/2014/main" id="{21FA6322-C46A-23A7-B568-9E8404B01F30}"/>
              </a:ext>
            </a:extLst>
          </p:cNvPr>
          <p:cNvPicPr>
            <a:picLocks noChangeAspect="1"/>
          </p:cNvPicPr>
          <p:nvPr/>
        </p:nvPicPr>
        <p:blipFill rotWithShape="1">
          <a:blip r:embed="rId2">
            <a:alphaModFix amt="25000"/>
            <a:duotone>
              <a:schemeClr val="accent1">
                <a:shade val="45000"/>
                <a:satMod val="135000"/>
              </a:schemeClr>
              <a:prstClr val="white"/>
            </a:duotone>
            <a:extLst>
              <a:ext uri="{28A0092B-C50C-407E-A947-70E740481C1C}">
                <a14:useLocalDpi xmlns:a14="http://schemas.microsoft.com/office/drawing/2010/main" val="0"/>
              </a:ext>
            </a:extLst>
          </a:blip>
          <a:srcRect t="35119" r="1" b="12481"/>
          <a:stretch/>
        </p:blipFill>
        <p:spPr>
          <a:xfrm>
            <a:off x="486138" y="486353"/>
            <a:ext cx="11227442" cy="5885080"/>
          </a:xfrm>
          <a:prstGeom prst="rect">
            <a:avLst/>
          </a:prstGeom>
        </p:spPr>
      </p:pic>
      <p:sp>
        <p:nvSpPr>
          <p:cNvPr id="2" name="Title 1">
            <a:extLst>
              <a:ext uri="{FF2B5EF4-FFF2-40B4-BE49-F238E27FC236}">
                <a16:creationId xmlns:a16="http://schemas.microsoft.com/office/drawing/2014/main" id="{FE1108A7-1C40-2086-2029-F6355B63E245}"/>
              </a:ext>
            </a:extLst>
          </p:cNvPr>
          <p:cNvSpPr>
            <a:spLocks noGrp="1"/>
          </p:cNvSpPr>
          <p:nvPr>
            <p:ph type="title"/>
          </p:nvPr>
        </p:nvSpPr>
        <p:spPr/>
        <p:txBody>
          <a:bodyPr>
            <a:normAutofit/>
          </a:bodyPr>
          <a:lstStyle/>
          <a:p>
            <a:r>
              <a:rPr lang="en-CA" dirty="0">
                <a:solidFill>
                  <a:schemeClr val="tx1"/>
                </a:solidFill>
              </a:rPr>
              <a:t>Brand Penetration</a:t>
            </a:r>
          </a:p>
        </p:txBody>
      </p:sp>
      <p:sp>
        <p:nvSpPr>
          <p:cNvPr id="25" name="Content Placeholder 8">
            <a:extLst>
              <a:ext uri="{FF2B5EF4-FFF2-40B4-BE49-F238E27FC236}">
                <a16:creationId xmlns:a16="http://schemas.microsoft.com/office/drawing/2014/main" id="{3D6F0F78-A92D-5DF6-299E-179BB00EA498}"/>
              </a:ext>
            </a:extLst>
          </p:cNvPr>
          <p:cNvSpPr>
            <a:spLocks noGrp="1"/>
          </p:cNvSpPr>
          <p:nvPr>
            <p:ph idx="1"/>
          </p:nvPr>
        </p:nvSpPr>
        <p:spPr/>
        <p:txBody>
          <a:bodyPr>
            <a:normAutofit/>
          </a:bodyPr>
          <a:lstStyle/>
          <a:p>
            <a:r>
              <a:rPr lang="en-US">
                <a:solidFill>
                  <a:schemeClr val="tx1"/>
                </a:solidFill>
              </a:rPr>
              <a:t>What do people think about our brand?</a:t>
            </a:r>
          </a:p>
          <a:p>
            <a:r>
              <a:rPr lang="en-US">
                <a:solidFill>
                  <a:schemeClr val="tx1"/>
                </a:solidFill>
              </a:rPr>
              <a:t>Which cities do we need to focus more on?</a:t>
            </a:r>
            <a:endParaRPr lang="en-US" dirty="0">
              <a:solidFill>
                <a:schemeClr val="tx1"/>
              </a:solidFill>
            </a:endParaRPr>
          </a:p>
        </p:txBody>
      </p:sp>
    </p:spTree>
    <p:extLst>
      <p:ext uri="{BB962C8B-B14F-4D97-AF65-F5344CB8AC3E}">
        <p14:creationId xmlns:p14="http://schemas.microsoft.com/office/powerpoint/2010/main" val="1068804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E914-C4F8-B422-D132-0C8A0273464E}"/>
              </a:ext>
            </a:extLst>
          </p:cNvPr>
          <p:cNvSpPr>
            <a:spLocks noGrp="1"/>
          </p:cNvSpPr>
          <p:nvPr>
            <p:ph type="title"/>
          </p:nvPr>
        </p:nvSpPr>
        <p:spPr/>
        <p:txBody>
          <a:bodyPr/>
          <a:lstStyle/>
          <a:p>
            <a:r>
              <a:rPr lang="en-US" dirty="0"/>
              <a:t>What do people think about the taste?</a:t>
            </a:r>
            <a:endParaRPr lang="en-CA" dirty="0"/>
          </a:p>
        </p:txBody>
      </p:sp>
      <p:pic>
        <p:nvPicPr>
          <p:cNvPr id="7" name="Picture 6">
            <a:extLst>
              <a:ext uri="{FF2B5EF4-FFF2-40B4-BE49-F238E27FC236}">
                <a16:creationId xmlns:a16="http://schemas.microsoft.com/office/drawing/2014/main" id="{5C194C88-7E46-2939-C9DD-5D27D65F6393}"/>
              </a:ext>
            </a:extLst>
          </p:cNvPr>
          <p:cNvPicPr>
            <a:picLocks noChangeAspect="1"/>
          </p:cNvPicPr>
          <p:nvPr/>
        </p:nvPicPr>
        <p:blipFill>
          <a:blip r:embed="rId3"/>
          <a:stretch>
            <a:fillRect/>
          </a:stretch>
        </p:blipFill>
        <p:spPr>
          <a:xfrm>
            <a:off x="6887708" y="3205487"/>
            <a:ext cx="4419598" cy="2337843"/>
          </a:xfrm>
          <a:prstGeom prst="rect">
            <a:avLst/>
          </a:prstGeom>
        </p:spPr>
      </p:pic>
      <p:pic>
        <p:nvPicPr>
          <p:cNvPr id="9" name="Picture 8">
            <a:extLst>
              <a:ext uri="{FF2B5EF4-FFF2-40B4-BE49-F238E27FC236}">
                <a16:creationId xmlns:a16="http://schemas.microsoft.com/office/drawing/2014/main" id="{FC78CBED-02FE-6A46-DA13-8E706E9319D8}"/>
              </a:ext>
            </a:extLst>
          </p:cNvPr>
          <p:cNvPicPr>
            <a:picLocks noChangeAspect="1"/>
          </p:cNvPicPr>
          <p:nvPr/>
        </p:nvPicPr>
        <p:blipFill>
          <a:blip r:embed="rId4"/>
          <a:stretch>
            <a:fillRect/>
          </a:stretch>
        </p:blipFill>
        <p:spPr>
          <a:xfrm>
            <a:off x="884694" y="2483590"/>
            <a:ext cx="3864934" cy="1890819"/>
          </a:xfrm>
          <a:prstGeom prst="rect">
            <a:avLst/>
          </a:prstGeom>
        </p:spPr>
      </p:pic>
      <p:pic>
        <p:nvPicPr>
          <p:cNvPr id="10" name="Graphic 9" descr="Arrow: Slight curve with solid fill">
            <a:extLst>
              <a:ext uri="{FF2B5EF4-FFF2-40B4-BE49-F238E27FC236}">
                <a16:creationId xmlns:a16="http://schemas.microsoft.com/office/drawing/2014/main" id="{627701D1-95FC-BAAA-4B7E-981B2FBCB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2906" y="3048785"/>
            <a:ext cx="1818635" cy="1640173"/>
          </a:xfrm>
          <a:prstGeom prst="rect">
            <a:avLst/>
          </a:prstGeom>
          <a:scene3d>
            <a:camera prst="orthographicFront">
              <a:rot lat="3600000" lon="600000" rev="0"/>
            </a:camera>
            <a:lightRig rig="threePt" dir="t"/>
          </a:scene3d>
        </p:spPr>
      </p:pic>
      <p:sp>
        <p:nvSpPr>
          <p:cNvPr id="11" name="Speech Bubble: Rectangle with Corners Rounded 10">
            <a:extLst>
              <a:ext uri="{FF2B5EF4-FFF2-40B4-BE49-F238E27FC236}">
                <a16:creationId xmlns:a16="http://schemas.microsoft.com/office/drawing/2014/main" id="{706A6B94-EA73-5C6E-67BE-CDF31CCA45E6}"/>
              </a:ext>
            </a:extLst>
          </p:cNvPr>
          <p:cNvSpPr/>
          <p:nvPr/>
        </p:nvSpPr>
        <p:spPr>
          <a:xfrm rot="242231">
            <a:off x="2839732" y="4591933"/>
            <a:ext cx="2416628" cy="1446814"/>
          </a:xfrm>
          <a:prstGeom prst="wedgeRoundRectCallout">
            <a:avLst>
              <a:gd name="adj1" fmla="val 114804"/>
              <a:gd name="adj2" fmla="val -532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The taste of the energy drink receives positive feedback from the majority of respondents, with 2,957 of them giving it an average or satisfactory rating of "3," indicating overall satisfaction with the product's taste.</a:t>
            </a:r>
            <a:endParaRPr lang="en-CA" sz="1050" dirty="0"/>
          </a:p>
        </p:txBody>
      </p:sp>
    </p:spTree>
    <p:extLst>
      <p:ext uri="{BB962C8B-B14F-4D97-AF65-F5344CB8AC3E}">
        <p14:creationId xmlns:p14="http://schemas.microsoft.com/office/powerpoint/2010/main" val="3163361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6925-C1AD-32C3-E452-739A4E72178A}"/>
              </a:ext>
            </a:extLst>
          </p:cNvPr>
          <p:cNvSpPr>
            <a:spLocks noGrp="1"/>
          </p:cNvSpPr>
          <p:nvPr>
            <p:ph type="title"/>
          </p:nvPr>
        </p:nvSpPr>
        <p:spPr/>
        <p:txBody>
          <a:bodyPr/>
          <a:lstStyle/>
          <a:p>
            <a:r>
              <a:rPr lang="en-US" dirty="0">
                <a:solidFill>
                  <a:schemeClr val="tx1"/>
                </a:solidFill>
              </a:rPr>
              <a:t>Who has heard of </a:t>
            </a:r>
            <a:r>
              <a:rPr lang="en-US" dirty="0" err="1">
                <a:solidFill>
                  <a:schemeClr val="tx1"/>
                </a:solidFill>
              </a:rPr>
              <a:t>CodeX</a:t>
            </a:r>
            <a:r>
              <a:rPr lang="en-US" dirty="0">
                <a:solidFill>
                  <a:schemeClr val="tx1"/>
                </a:solidFill>
              </a:rPr>
              <a:t>?</a:t>
            </a:r>
            <a:endParaRPr lang="en-CA" dirty="0"/>
          </a:p>
        </p:txBody>
      </p:sp>
      <p:pic>
        <p:nvPicPr>
          <p:cNvPr id="7" name="Picture 6">
            <a:extLst>
              <a:ext uri="{FF2B5EF4-FFF2-40B4-BE49-F238E27FC236}">
                <a16:creationId xmlns:a16="http://schemas.microsoft.com/office/drawing/2014/main" id="{DBDC1C2A-5559-3F8C-7099-4079901924E7}"/>
              </a:ext>
            </a:extLst>
          </p:cNvPr>
          <p:cNvPicPr>
            <a:picLocks noChangeAspect="1"/>
          </p:cNvPicPr>
          <p:nvPr/>
        </p:nvPicPr>
        <p:blipFill rotWithShape="1">
          <a:blip r:embed="rId3"/>
          <a:srcRect r="1425"/>
          <a:stretch/>
        </p:blipFill>
        <p:spPr>
          <a:xfrm>
            <a:off x="6221961" y="2979650"/>
            <a:ext cx="4674637" cy="2693363"/>
          </a:xfrm>
          <a:prstGeom prst="rect">
            <a:avLst/>
          </a:prstGeom>
        </p:spPr>
      </p:pic>
      <p:pic>
        <p:nvPicPr>
          <p:cNvPr id="8" name="Graphic 7" descr="Arrow: Slight curve with solid fill">
            <a:extLst>
              <a:ext uri="{FF2B5EF4-FFF2-40B4-BE49-F238E27FC236}">
                <a16:creationId xmlns:a16="http://schemas.microsoft.com/office/drawing/2014/main" id="{47155EFC-D828-5529-CA12-272A5323F5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2906" y="3048785"/>
            <a:ext cx="1818635" cy="1640173"/>
          </a:xfrm>
          <a:prstGeom prst="rect">
            <a:avLst/>
          </a:prstGeom>
          <a:scene3d>
            <a:camera prst="orthographicFront">
              <a:rot lat="3600000" lon="600000" rev="0"/>
            </a:camera>
            <a:lightRig rig="threePt" dir="t"/>
          </a:scene3d>
        </p:spPr>
      </p:pic>
      <p:sp>
        <p:nvSpPr>
          <p:cNvPr id="9" name="Speech Bubble: Rectangle with Corners Rounded 8">
            <a:extLst>
              <a:ext uri="{FF2B5EF4-FFF2-40B4-BE49-F238E27FC236}">
                <a16:creationId xmlns:a16="http://schemas.microsoft.com/office/drawing/2014/main" id="{EEEB1FFE-A8C1-7A13-A3C1-C95BB8F30129}"/>
              </a:ext>
            </a:extLst>
          </p:cNvPr>
          <p:cNvSpPr/>
          <p:nvPr/>
        </p:nvSpPr>
        <p:spPr>
          <a:xfrm rot="242231">
            <a:off x="2839732" y="4591933"/>
            <a:ext cx="2416628" cy="1446814"/>
          </a:xfrm>
          <a:prstGeom prst="wedgeRoundRectCallout">
            <a:avLst>
              <a:gd name="adj1" fmla="val 114804"/>
              <a:gd name="adj2" fmla="val -532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err="1">
                <a:solidFill>
                  <a:srgbClr val="374151"/>
                </a:solidFill>
                <a:effectLst/>
                <a:latin typeface="Söhne"/>
              </a:rPr>
              <a:t>CodeX</a:t>
            </a:r>
            <a:r>
              <a:rPr lang="en-US" sz="1050" b="0" i="0" dirty="0">
                <a:solidFill>
                  <a:srgbClr val="374151"/>
                </a:solidFill>
                <a:effectLst/>
                <a:latin typeface="Söhne"/>
              </a:rPr>
              <a:t> has garnered brand awareness among 44.47% of respondents, demonstrating a promising level of recognition within the target audience.</a:t>
            </a:r>
            <a:endParaRPr lang="en-CA" sz="1050" dirty="0"/>
          </a:p>
        </p:txBody>
      </p:sp>
      <p:pic>
        <p:nvPicPr>
          <p:cNvPr id="11" name="Picture 10">
            <a:extLst>
              <a:ext uri="{FF2B5EF4-FFF2-40B4-BE49-F238E27FC236}">
                <a16:creationId xmlns:a16="http://schemas.microsoft.com/office/drawing/2014/main" id="{16202CDB-8AC2-B877-8EF4-F759460FF08E}"/>
              </a:ext>
            </a:extLst>
          </p:cNvPr>
          <p:cNvPicPr>
            <a:picLocks noChangeAspect="1"/>
          </p:cNvPicPr>
          <p:nvPr/>
        </p:nvPicPr>
        <p:blipFill>
          <a:blip r:embed="rId6"/>
          <a:stretch>
            <a:fillRect/>
          </a:stretch>
        </p:blipFill>
        <p:spPr>
          <a:xfrm>
            <a:off x="1993154" y="2771775"/>
            <a:ext cx="2943225" cy="1314450"/>
          </a:xfrm>
          <a:prstGeom prst="rect">
            <a:avLst/>
          </a:prstGeom>
        </p:spPr>
      </p:pic>
    </p:spTree>
    <p:extLst>
      <p:ext uri="{BB962C8B-B14F-4D97-AF65-F5344CB8AC3E}">
        <p14:creationId xmlns:p14="http://schemas.microsoft.com/office/powerpoint/2010/main" val="3610579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6925-C1AD-32C3-E452-739A4E72178A}"/>
              </a:ext>
            </a:extLst>
          </p:cNvPr>
          <p:cNvSpPr>
            <a:spLocks noGrp="1"/>
          </p:cNvSpPr>
          <p:nvPr>
            <p:ph type="title"/>
          </p:nvPr>
        </p:nvSpPr>
        <p:spPr/>
        <p:txBody>
          <a:bodyPr/>
          <a:lstStyle/>
          <a:p>
            <a:r>
              <a:rPr lang="en-US" dirty="0">
                <a:solidFill>
                  <a:schemeClr val="tx1"/>
                </a:solidFill>
              </a:rPr>
              <a:t>What do people think about our brand?</a:t>
            </a:r>
            <a:endParaRPr lang="en-CA"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8495B01D-5A98-673D-6821-062FBB0F5437}"/>
                  </a:ext>
                </a:extLst>
              </p:cNvPr>
              <p:cNvGraphicFramePr>
                <a:graphicFrameLocks noGrp="1"/>
              </p:cNvGraphicFramePr>
              <p:nvPr>
                <p:ph idx="1"/>
                <p:extLst>
                  <p:ext uri="{D42A27DB-BD31-4B8C-83A1-F6EECF244321}">
                    <p14:modId xmlns:p14="http://schemas.microsoft.com/office/powerpoint/2010/main" val="568472196"/>
                  </p:ext>
                </p:extLst>
              </p:nvPr>
            </p:nvGraphicFramePr>
            <p:xfrm>
              <a:off x="1382867" y="2571436"/>
              <a:ext cx="4453390" cy="355496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title="Microsoft Power BI">
                <a:extLst>
                  <a:ext uri="{FF2B5EF4-FFF2-40B4-BE49-F238E27FC236}">
                    <a16:creationId xmlns:a16="http://schemas.microsoft.com/office/drawing/2014/main" id="{8495B01D-5A98-673D-6821-062FBB0F5437}"/>
                  </a:ext>
                </a:extLst>
              </p:cNvPr>
              <p:cNvPicPr>
                <a:picLocks noGrp="1" noRot="1" noChangeAspect="1" noMove="1" noResize="1" noEditPoints="1" noAdjustHandles="1" noChangeArrowheads="1" noChangeShapeType="1"/>
              </p:cNvPicPr>
              <p:nvPr/>
            </p:nvPicPr>
            <p:blipFill>
              <a:blip r:embed="rId4"/>
              <a:stretch>
                <a:fillRect/>
              </a:stretch>
            </p:blipFill>
            <p:spPr>
              <a:xfrm>
                <a:off x="1382867" y="2571436"/>
                <a:ext cx="4453390" cy="3554964"/>
              </a:xfrm>
              <a:prstGeom prst="rect">
                <a:avLst/>
              </a:prstGeom>
            </p:spPr>
          </p:pic>
        </mc:Fallback>
      </mc:AlternateContent>
      <p:sp>
        <p:nvSpPr>
          <p:cNvPr id="3" name="Speech Bubble: Rectangle with Corners Rounded 2">
            <a:extLst>
              <a:ext uri="{FF2B5EF4-FFF2-40B4-BE49-F238E27FC236}">
                <a16:creationId xmlns:a16="http://schemas.microsoft.com/office/drawing/2014/main" id="{6C0A87D8-EF5E-B36F-1FED-0E854E62FF4E}"/>
              </a:ext>
            </a:extLst>
          </p:cNvPr>
          <p:cNvSpPr/>
          <p:nvPr/>
        </p:nvSpPr>
        <p:spPr>
          <a:xfrm>
            <a:off x="7499648" y="4548730"/>
            <a:ext cx="3009081" cy="1577670"/>
          </a:xfrm>
          <a:prstGeom prst="wedgeRoundRectCallout">
            <a:avLst>
              <a:gd name="adj1" fmla="val -88827"/>
              <a:gd name="adj2" fmla="val -6317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 The brand perception among respondents is predominantly "Neutral" at 59.74%, indicating potential for refining and reinforcing </a:t>
            </a:r>
            <a:r>
              <a:rPr lang="en-US" sz="1200" b="0" i="0" dirty="0" err="1">
                <a:solidFill>
                  <a:srgbClr val="374151"/>
                </a:solidFill>
                <a:effectLst/>
                <a:latin typeface="Söhne"/>
              </a:rPr>
              <a:t>CodeX's</a:t>
            </a:r>
            <a:r>
              <a:rPr lang="en-US" sz="1200" b="0" i="0" dirty="0">
                <a:solidFill>
                  <a:srgbClr val="374151"/>
                </a:solidFill>
                <a:effectLst/>
                <a:latin typeface="Söhne"/>
              </a:rPr>
              <a:t> brand image to create stronger emotional connections.</a:t>
            </a:r>
            <a:endParaRPr lang="en-CA" sz="1200" dirty="0"/>
          </a:p>
        </p:txBody>
      </p:sp>
    </p:spTree>
    <p:extLst>
      <p:ext uri="{BB962C8B-B14F-4D97-AF65-F5344CB8AC3E}">
        <p14:creationId xmlns:p14="http://schemas.microsoft.com/office/powerpoint/2010/main" val="4124141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0615-726D-A6DE-140E-4ADF4ED4797A}"/>
              </a:ext>
            </a:extLst>
          </p:cNvPr>
          <p:cNvSpPr>
            <a:spLocks noGrp="1"/>
          </p:cNvSpPr>
          <p:nvPr>
            <p:ph type="title"/>
          </p:nvPr>
        </p:nvSpPr>
        <p:spPr/>
        <p:txBody>
          <a:bodyPr/>
          <a:lstStyle/>
          <a:p>
            <a:r>
              <a:rPr lang="en-US" dirty="0">
                <a:solidFill>
                  <a:schemeClr val="tx1"/>
                </a:solidFill>
              </a:rPr>
              <a:t>Which cities do we need to focus more on?</a:t>
            </a:r>
            <a:endParaRPr lang="en-CA" dirty="0"/>
          </a:p>
        </p:txBody>
      </p:sp>
      <p:pic>
        <p:nvPicPr>
          <p:cNvPr id="15" name="Picture 14">
            <a:extLst>
              <a:ext uri="{FF2B5EF4-FFF2-40B4-BE49-F238E27FC236}">
                <a16:creationId xmlns:a16="http://schemas.microsoft.com/office/drawing/2014/main" id="{28D0B7E8-EFA7-A56A-52FE-0160ABCDB751}"/>
              </a:ext>
            </a:extLst>
          </p:cNvPr>
          <p:cNvPicPr>
            <a:picLocks noChangeAspect="1"/>
          </p:cNvPicPr>
          <p:nvPr/>
        </p:nvPicPr>
        <p:blipFill>
          <a:blip r:embed="rId3"/>
          <a:stretch>
            <a:fillRect/>
          </a:stretch>
        </p:blipFill>
        <p:spPr>
          <a:xfrm>
            <a:off x="6118753" y="3369787"/>
            <a:ext cx="5044572" cy="2097952"/>
          </a:xfrm>
          <a:prstGeom prst="rect">
            <a:avLst/>
          </a:prstGeom>
        </p:spPr>
      </p:pic>
      <p:pic>
        <p:nvPicPr>
          <p:cNvPr id="17" name="Picture 16">
            <a:extLst>
              <a:ext uri="{FF2B5EF4-FFF2-40B4-BE49-F238E27FC236}">
                <a16:creationId xmlns:a16="http://schemas.microsoft.com/office/drawing/2014/main" id="{9F62CA8D-75FB-72AD-3622-A0C3F20B2051}"/>
              </a:ext>
            </a:extLst>
          </p:cNvPr>
          <p:cNvPicPr>
            <a:picLocks noChangeAspect="1"/>
          </p:cNvPicPr>
          <p:nvPr/>
        </p:nvPicPr>
        <p:blipFill>
          <a:blip r:embed="rId4"/>
          <a:stretch>
            <a:fillRect/>
          </a:stretch>
        </p:blipFill>
        <p:spPr>
          <a:xfrm>
            <a:off x="2068621" y="2521115"/>
            <a:ext cx="1528332" cy="2050887"/>
          </a:xfrm>
          <a:prstGeom prst="rect">
            <a:avLst/>
          </a:prstGeom>
        </p:spPr>
      </p:pic>
      <p:pic>
        <p:nvPicPr>
          <p:cNvPr id="18" name="Graphic 17" descr="Arrow: Slight curve with solid fill">
            <a:extLst>
              <a:ext uri="{FF2B5EF4-FFF2-40B4-BE49-F238E27FC236}">
                <a16:creationId xmlns:a16="http://schemas.microsoft.com/office/drawing/2014/main" id="{D68CC51C-32E1-5968-688C-6B75B4F7AE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4615" y="3102445"/>
            <a:ext cx="1818635" cy="1640173"/>
          </a:xfrm>
          <a:prstGeom prst="rect">
            <a:avLst/>
          </a:prstGeom>
          <a:scene3d>
            <a:camera prst="orthographicFront">
              <a:rot lat="3600000" lon="600000" rev="0"/>
            </a:camera>
            <a:lightRig rig="threePt" dir="t"/>
          </a:scene3d>
        </p:spPr>
      </p:pic>
      <p:sp>
        <p:nvSpPr>
          <p:cNvPr id="19" name="Speech Bubble: Rectangle with Corners Rounded 18">
            <a:extLst>
              <a:ext uri="{FF2B5EF4-FFF2-40B4-BE49-F238E27FC236}">
                <a16:creationId xmlns:a16="http://schemas.microsoft.com/office/drawing/2014/main" id="{951FFDBD-FE4E-C422-8819-6CEF0E101927}"/>
              </a:ext>
            </a:extLst>
          </p:cNvPr>
          <p:cNvSpPr/>
          <p:nvPr/>
        </p:nvSpPr>
        <p:spPr>
          <a:xfrm rot="242231">
            <a:off x="2252212" y="4823180"/>
            <a:ext cx="2328819" cy="1142745"/>
          </a:xfrm>
          <a:prstGeom prst="wedgeRoundRectCallout">
            <a:avLst>
              <a:gd name="adj1" fmla="val 114804"/>
              <a:gd name="adj2" fmla="val -532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Key cities for </a:t>
            </a:r>
            <a:r>
              <a:rPr lang="en-US" sz="1050" b="0" i="0" dirty="0" err="1">
                <a:solidFill>
                  <a:srgbClr val="374151"/>
                </a:solidFill>
                <a:effectLst/>
                <a:latin typeface="Söhne"/>
              </a:rPr>
              <a:t>CodeX</a:t>
            </a:r>
            <a:r>
              <a:rPr lang="en-US" sz="1050" b="0" i="0" dirty="0">
                <a:solidFill>
                  <a:srgbClr val="374151"/>
                </a:solidFill>
                <a:effectLst/>
                <a:latin typeface="Söhne"/>
              </a:rPr>
              <a:t> expansion: Bangalore, Hyderabad, and Chennai exhibit higher positive responses ("Yes") than negative responses ("No"), indicating strong potential and demand for the product.</a:t>
            </a:r>
            <a:endParaRPr lang="en-CA" sz="1050" dirty="0"/>
          </a:p>
        </p:txBody>
      </p:sp>
    </p:spTree>
    <p:extLst>
      <p:ext uri="{BB962C8B-B14F-4D97-AF65-F5344CB8AC3E}">
        <p14:creationId xmlns:p14="http://schemas.microsoft.com/office/powerpoint/2010/main" val="2196476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C926-968A-3B17-71AF-BEA34C76D8CB}"/>
              </a:ext>
            </a:extLst>
          </p:cNvPr>
          <p:cNvSpPr>
            <a:spLocks noGrp="1"/>
          </p:cNvSpPr>
          <p:nvPr>
            <p:ph type="title"/>
          </p:nvPr>
        </p:nvSpPr>
        <p:spPr/>
        <p:txBody>
          <a:bodyPr>
            <a:normAutofit/>
          </a:bodyPr>
          <a:lstStyle/>
          <a:p>
            <a:pPr marL="0" indent="0"/>
            <a:r>
              <a:rPr lang="en-US"/>
              <a:t>Why? - Objectives of Report</a:t>
            </a:r>
            <a:endParaRPr lang="en-CA"/>
          </a:p>
        </p:txBody>
      </p:sp>
      <p:graphicFrame>
        <p:nvGraphicFramePr>
          <p:cNvPr id="46" name="Content Placeholder 2">
            <a:extLst>
              <a:ext uri="{FF2B5EF4-FFF2-40B4-BE49-F238E27FC236}">
                <a16:creationId xmlns:a16="http://schemas.microsoft.com/office/drawing/2014/main" id="{A2D014A3-9F2A-45C4-CA6A-518178D3B45B}"/>
              </a:ext>
            </a:extLst>
          </p:cNvPr>
          <p:cNvGraphicFramePr>
            <a:graphicFrameLocks noGrp="1"/>
          </p:cNvGraphicFramePr>
          <p:nvPr>
            <p:ph idx="1"/>
            <p:extLst>
              <p:ext uri="{D42A27DB-BD31-4B8C-83A1-F6EECF244321}">
                <p14:modId xmlns:p14="http://schemas.microsoft.com/office/powerpoint/2010/main" val="3684633407"/>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8268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ulpture of a boat on a platform in a field&#10;&#10;Description automatically generated">
            <a:extLst>
              <a:ext uri="{FF2B5EF4-FFF2-40B4-BE49-F238E27FC236}">
                <a16:creationId xmlns:a16="http://schemas.microsoft.com/office/drawing/2014/main" id="{2B39ACBF-86FD-00F8-F3E4-5A3AC7047AD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2107" b="21643"/>
          <a:stretch/>
        </p:blipFill>
        <p:spPr>
          <a:xfrm>
            <a:off x="20" y="10"/>
            <a:ext cx="12191980" cy="6857990"/>
          </a:xfrm>
          <a:prstGeom prst="rect">
            <a:avLst/>
          </a:prstGeom>
        </p:spPr>
      </p:pic>
      <p:sp>
        <p:nvSpPr>
          <p:cNvPr id="2" name="Title 1">
            <a:extLst>
              <a:ext uri="{FF2B5EF4-FFF2-40B4-BE49-F238E27FC236}">
                <a16:creationId xmlns:a16="http://schemas.microsoft.com/office/drawing/2014/main" id="{F96926B6-8E91-B92A-B733-A17FB33E105C}"/>
              </a:ext>
            </a:extLst>
          </p:cNvPr>
          <p:cNvSpPr>
            <a:spLocks noGrp="1"/>
          </p:cNvSpPr>
          <p:nvPr>
            <p:ph type="title"/>
          </p:nvPr>
        </p:nvSpPr>
        <p:spPr/>
        <p:txBody>
          <a:bodyPr>
            <a:normAutofit/>
          </a:bodyPr>
          <a:lstStyle/>
          <a:p>
            <a:r>
              <a:rPr lang="en-CA" dirty="0"/>
              <a:t>Purchase Behavior</a:t>
            </a:r>
          </a:p>
        </p:txBody>
      </p:sp>
      <p:sp>
        <p:nvSpPr>
          <p:cNvPr id="9" name="Content Placeholder 8">
            <a:extLst>
              <a:ext uri="{FF2B5EF4-FFF2-40B4-BE49-F238E27FC236}">
                <a16:creationId xmlns:a16="http://schemas.microsoft.com/office/drawing/2014/main" id="{9D89B522-DE47-58F9-88A2-E801A8297024}"/>
              </a:ext>
            </a:extLst>
          </p:cNvPr>
          <p:cNvSpPr>
            <a:spLocks noGrp="1"/>
          </p:cNvSpPr>
          <p:nvPr>
            <p:ph idx="1"/>
          </p:nvPr>
        </p:nvSpPr>
        <p:spPr/>
        <p:txBody>
          <a:bodyPr>
            <a:normAutofit/>
          </a:bodyPr>
          <a:lstStyle/>
          <a:p>
            <a:r>
              <a:rPr lang="en-US" dirty="0"/>
              <a:t>Where do respondents prefer to purchase energy drinks?</a:t>
            </a:r>
          </a:p>
          <a:p>
            <a:r>
              <a:rPr lang="en-US" dirty="0"/>
              <a:t>What are the typical consumption situations for energy drinks among respondents?</a:t>
            </a:r>
          </a:p>
          <a:p>
            <a:r>
              <a:rPr lang="en-US" dirty="0"/>
              <a:t>What factors influence respondents' purchase decisions, such as price range and limited edition packaging?</a:t>
            </a:r>
          </a:p>
          <a:p>
            <a:endParaRPr lang="en-US" dirty="0"/>
          </a:p>
        </p:txBody>
      </p:sp>
    </p:spTree>
    <p:extLst>
      <p:ext uri="{BB962C8B-B14F-4D97-AF65-F5344CB8AC3E}">
        <p14:creationId xmlns:p14="http://schemas.microsoft.com/office/powerpoint/2010/main" val="2073275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234E-1879-CB5E-09F4-91036547487D}"/>
              </a:ext>
            </a:extLst>
          </p:cNvPr>
          <p:cNvSpPr>
            <a:spLocks noGrp="1"/>
          </p:cNvSpPr>
          <p:nvPr>
            <p:ph type="title"/>
          </p:nvPr>
        </p:nvSpPr>
        <p:spPr/>
        <p:txBody>
          <a:bodyPr>
            <a:normAutofit/>
          </a:bodyPr>
          <a:lstStyle/>
          <a:p>
            <a:r>
              <a:rPr lang="en-US" dirty="0"/>
              <a:t>Where do respondents prefer to purchase energy drinks?</a:t>
            </a:r>
            <a:endParaRPr lang="en-CA" dirty="0"/>
          </a:p>
        </p:txBody>
      </p:sp>
      <p:pic>
        <p:nvPicPr>
          <p:cNvPr id="7" name="Picture 6">
            <a:extLst>
              <a:ext uri="{FF2B5EF4-FFF2-40B4-BE49-F238E27FC236}">
                <a16:creationId xmlns:a16="http://schemas.microsoft.com/office/drawing/2014/main" id="{4AA8CBAF-4B4A-2D21-EF9D-0FEF2FCCAB6B}"/>
              </a:ext>
            </a:extLst>
          </p:cNvPr>
          <p:cNvPicPr>
            <a:picLocks noChangeAspect="1"/>
          </p:cNvPicPr>
          <p:nvPr/>
        </p:nvPicPr>
        <p:blipFill>
          <a:blip r:embed="rId3"/>
          <a:stretch>
            <a:fillRect/>
          </a:stretch>
        </p:blipFill>
        <p:spPr>
          <a:xfrm>
            <a:off x="5854571" y="3025754"/>
            <a:ext cx="5372100" cy="2952750"/>
          </a:xfrm>
          <a:prstGeom prst="rect">
            <a:avLst/>
          </a:prstGeom>
        </p:spPr>
      </p:pic>
      <p:pic>
        <p:nvPicPr>
          <p:cNvPr id="8" name="Graphic 7" descr="Arrow: Slight curve with solid fill">
            <a:extLst>
              <a:ext uri="{FF2B5EF4-FFF2-40B4-BE49-F238E27FC236}">
                <a16:creationId xmlns:a16="http://schemas.microsoft.com/office/drawing/2014/main" id="{24D6EBE9-BAA3-C882-D2EE-1FB2C1180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4615" y="3102445"/>
            <a:ext cx="1818635" cy="1640173"/>
          </a:xfrm>
          <a:prstGeom prst="rect">
            <a:avLst/>
          </a:prstGeom>
          <a:scene3d>
            <a:camera prst="orthographicFront">
              <a:rot lat="3600000" lon="600000" rev="0"/>
            </a:camera>
            <a:lightRig rig="threePt" dir="t"/>
          </a:scene3d>
        </p:spPr>
      </p:pic>
      <p:sp>
        <p:nvSpPr>
          <p:cNvPr id="9" name="Speech Bubble: Rectangle with Corners Rounded 8">
            <a:extLst>
              <a:ext uri="{FF2B5EF4-FFF2-40B4-BE49-F238E27FC236}">
                <a16:creationId xmlns:a16="http://schemas.microsoft.com/office/drawing/2014/main" id="{EBB1F0C3-67EE-660C-0638-530E37B88435}"/>
              </a:ext>
            </a:extLst>
          </p:cNvPr>
          <p:cNvSpPr/>
          <p:nvPr/>
        </p:nvSpPr>
        <p:spPr>
          <a:xfrm rot="242231">
            <a:off x="2163828" y="4820065"/>
            <a:ext cx="2413711" cy="1244951"/>
          </a:xfrm>
          <a:prstGeom prst="wedgeRoundRectCallout">
            <a:avLst>
              <a:gd name="adj1" fmla="val 114804"/>
              <a:gd name="adj2" fmla="val -532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Preferred Purchase Locations: Supermarkets stand out as the most favored choice, capturing 44.94% of respondents' preferences for buying energy drinks.</a:t>
            </a:r>
            <a:endParaRPr lang="en-CA" sz="1050" dirty="0"/>
          </a:p>
        </p:txBody>
      </p:sp>
      <p:pic>
        <p:nvPicPr>
          <p:cNvPr id="11" name="Picture 10">
            <a:extLst>
              <a:ext uri="{FF2B5EF4-FFF2-40B4-BE49-F238E27FC236}">
                <a16:creationId xmlns:a16="http://schemas.microsoft.com/office/drawing/2014/main" id="{E8656265-D796-9495-D36E-792B54146B40}"/>
              </a:ext>
            </a:extLst>
          </p:cNvPr>
          <p:cNvPicPr>
            <a:picLocks noChangeAspect="1"/>
          </p:cNvPicPr>
          <p:nvPr/>
        </p:nvPicPr>
        <p:blipFill>
          <a:blip r:embed="rId6"/>
          <a:stretch>
            <a:fillRect/>
          </a:stretch>
        </p:blipFill>
        <p:spPr>
          <a:xfrm>
            <a:off x="1048496" y="2579417"/>
            <a:ext cx="3206119" cy="1699166"/>
          </a:xfrm>
          <a:prstGeom prst="rect">
            <a:avLst/>
          </a:prstGeom>
        </p:spPr>
      </p:pic>
    </p:spTree>
    <p:extLst>
      <p:ext uri="{BB962C8B-B14F-4D97-AF65-F5344CB8AC3E}">
        <p14:creationId xmlns:p14="http://schemas.microsoft.com/office/powerpoint/2010/main" val="1173696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A139-992A-E411-6EE5-D502D9C7596F}"/>
              </a:ext>
            </a:extLst>
          </p:cNvPr>
          <p:cNvSpPr>
            <a:spLocks noGrp="1"/>
          </p:cNvSpPr>
          <p:nvPr>
            <p:ph type="title"/>
          </p:nvPr>
        </p:nvSpPr>
        <p:spPr/>
        <p:txBody>
          <a:bodyPr>
            <a:normAutofit fontScale="90000"/>
          </a:bodyPr>
          <a:lstStyle/>
          <a:p>
            <a:r>
              <a:rPr lang="en-US" dirty="0"/>
              <a:t>What are the typical consumption situations for energy drinks among respondents?</a:t>
            </a:r>
            <a:endParaRPr lang="en-CA" dirty="0"/>
          </a:p>
        </p:txBody>
      </p:sp>
      <p:pic>
        <p:nvPicPr>
          <p:cNvPr id="7" name="Picture 6">
            <a:extLst>
              <a:ext uri="{FF2B5EF4-FFF2-40B4-BE49-F238E27FC236}">
                <a16:creationId xmlns:a16="http://schemas.microsoft.com/office/drawing/2014/main" id="{5E0FE0F1-A7C1-D4D3-CE0E-65F1221B2F3F}"/>
              </a:ext>
            </a:extLst>
          </p:cNvPr>
          <p:cNvPicPr>
            <a:picLocks noChangeAspect="1"/>
          </p:cNvPicPr>
          <p:nvPr/>
        </p:nvPicPr>
        <p:blipFill>
          <a:blip r:embed="rId3"/>
          <a:stretch>
            <a:fillRect/>
          </a:stretch>
        </p:blipFill>
        <p:spPr>
          <a:xfrm>
            <a:off x="5598367" y="3429000"/>
            <a:ext cx="5605365" cy="2446868"/>
          </a:xfrm>
          <a:prstGeom prst="rect">
            <a:avLst/>
          </a:prstGeom>
        </p:spPr>
      </p:pic>
      <p:pic>
        <p:nvPicPr>
          <p:cNvPr id="8" name="Graphic 7" descr="Arrow: Slight curve with solid fill">
            <a:extLst>
              <a:ext uri="{FF2B5EF4-FFF2-40B4-BE49-F238E27FC236}">
                <a16:creationId xmlns:a16="http://schemas.microsoft.com/office/drawing/2014/main" id="{32AFACBF-87E1-77E9-AC28-A7974C39E6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7021" y="3109022"/>
            <a:ext cx="1711346" cy="1543412"/>
          </a:xfrm>
          <a:prstGeom prst="rect">
            <a:avLst/>
          </a:prstGeom>
          <a:scene3d>
            <a:camera prst="orthographicFront">
              <a:rot lat="3600000" lon="600000" rev="0"/>
            </a:camera>
            <a:lightRig rig="threePt" dir="t"/>
          </a:scene3d>
        </p:spPr>
      </p:pic>
      <p:sp>
        <p:nvSpPr>
          <p:cNvPr id="9" name="Speech Bubble: Rectangle with Corners Rounded 8">
            <a:extLst>
              <a:ext uri="{FF2B5EF4-FFF2-40B4-BE49-F238E27FC236}">
                <a16:creationId xmlns:a16="http://schemas.microsoft.com/office/drawing/2014/main" id="{69132459-2FFF-EFAC-AAA4-6C737D1E249F}"/>
              </a:ext>
            </a:extLst>
          </p:cNvPr>
          <p:cNvSpPr/>
          <p:nvPr/>
        </p:nvSpPr>
        <p:spPr>
          <a:xfrm rot="242231">
            <a:off x="1692374" y="4805713"/>
            <a:ext cx="2328819" cy="1142745"/>
          </a:xfrm>
          <a:prstGeom prst="wedgeRoundRectCallout">
            <a:avLst>
              <a:gd name="adj1" fmla="val 100731"/>
              <a:gd name="adj2" fmla="val -536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Typical Consumption Situations: Majority of respondents (44.94%) consume energy drinks during sports/exercise, reflecting an active lifestyle preference.</a:t>
            </a:r>
            <a:endParaRPr lang="en-CA" sz="1050" dirty="0"/>
          </a:p>
        </p:txBody>
      </p:sp>
      <p:pic>
        <p:nvPicPr>
          <p:cNvPr id="11" name="Picture 10">
            <a:extLst>
              <a:ext uri="{FF2B5EF4-FFF2-40B4-BE49-F238E27FC236}">
                <a16:creationId xmlns:a16="http://schemas.microsoft.com/office/drawing/2014/main" id="{81E7E11B-0B71-762A-4340-44E7B8EBA4C4}"/>
              </a:ext>
            </a:extLst>
          </p:cNvPr>
          <p:cNvPicPr>
            <a:picLocks noChangeAspect="1"/>
          </p:cNvPicPr>
          <p:nvPr/>
        </p:nvPicPr>
        <p:blipFill>
          <a:blip r:embed="rId6"/>
          <a:stretch>
            <a:fillRect/>
          </a:stretch>
        </p:blipFill>
        <p:spPr>
          <a:xfrm>
            <a:off x="988268" y="2686461"/>
            <a:ext cx="2989911" cy="1384335"/>
          </a:xfrm>
          <a:prstGeom prst="rect">
            <a:avLst/>
          </a:prstGeom>
        </p:spPr>
      </p:pic>
    </p:spTree>
    <p:extLst>
      <p:ext uri="{BB962C8B-B14F-4D97-AF65-F5344CB8AC3E}">
        <p14:creationId xmlns:p14="http://schemas.microsoft.com/office/powerpoint/2010/main" val="1439532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657E-F1F8-D00C-A231-591A457B87CC}"/>
              </a:ext>
            </a:extLst>
          </p:cNvPr>
          <p:cNvSpPr>
            <a:spLocks noGrp="1"/>
          </p:cNvSpPr>
          <p:nvPr>
            <p:ph type="title"/>
          </p:nvPr>
        </p:nvSpPr>
        <p:spPr/>
        <p:txBody>
          <a:bodyPr>
            <a:normAutofit fontScale="90000"/>
          </a:bodyPr>
          <a:lstStyle/>
          <a:p>
            <a:r>
              <a:rPr lang="en-US" dirty="0"/>
              <a:t>What factors influence respondents' purchase decisions?</a:t>
            </a:r>
            <a:endParaRPr lang="en-CA" dirty="0"/>
          </a:p>
        </p:txBody>
      </p:sp>
      <p:pic>
        <p:nvPicPr>
          <p:cNvPr id="7" name="Picture 6">
            <a:extLst>
              <a:ext uri="{FF2B5EF4-FFF2-40B4-BE49-F238E27FC236}">
                <a16:creationId xmlns:a16="http://schemas.microsoft.com/office/drawing/2014/main" id="{75CC358C-D711-FB85-5E83-739C90F1CAC2}"/>
              </a:ext>
            </a:extLst>
          </p:cNvPr>
          <p:cNvPicPr>
            <a:picLocks noChangeAspect="1"/>
          </p:cNvPicPr>
          <p:nvPr/>
        </p:nvPicPr>
        <p:blipFill>
          <a:blip r:embed="rId3"/>
          <a:stretch>
            <a:fillRect/>
          </a:stretch>
        </p:blipFill>
        <p:spPr>
          <a:xfrm>
            <a:off x="1398231" y="2719387"/>
            <a:ext cx="3181350" cy="1419225"/>
          </a:xfrm>
          <a:prstGeom prst="rect">
            <a:avLst/>
          </a:prstGeom>
        </p:spPr>
      </p:pic>
      <p:pic>
        <p:nvPicPr>
          <p:cNvPr id="9" name="Picture 8">
            <a:extLst>
              <a:ext uri="{FF2B5EF4-FFF2-40B4-BE49-F238E27FC236}">
                <a16:creationId xmlns:a16="http://schemas.microsoft.com/office/drawing/2014/main" id="{CFE23089-3D20-09CD-D381-21925E4366FA}"/>
              </a:ext>
            </a:extLst>
          </p:cNvPr>
          <p:cNvPicPr>
            <a:picLocks noChangeAspect="1"/>
          </p:cNvPicPr>
          <p:nvPr/>
        </p:nvPicPr>
        <p:blipFill>
          <a:blip r:embed="rId4"/>
          <a:stretch>
            <a:fillRect/>
          </a:stretch>
        </p:blipFill>
        <p:spPr>
          <a:xfrm>
            <a:off x="6404718" y="3309632"/>
            <a:ext cx="4559918" cy="2524740"/>
          </a:xfrm>
          <a:prstGeom prst="rect">
            <a:avLst/>
          </a:prstGeom>
        </p:spPr>
      </p:pic>
      <p:pic>
        <p:nvPicPr>
          <p:cNvPr id="10" name="Graphic 9" descr="Arrow: Slight curve with solid fill">
            <a:extLst>
              <a:ext uri="{FF2B5EF4-FFF2-40B4-BE49-F238E27FC236}">
                <a16:creationId xmlns:a16="http://schemas.microsoft.com/office/drawing/2014/main" id="{BA7BE71B-98F6-1DFB-19B3-8F045965B9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24871" y="3102445"/>
            <a:ext cx="1818635" cy="1640173"/>
          </a:xfrm>
          <a:prstGeom prst="rect">
            <a:avLst/>
          </a:prstGeom>
          <a:scene3d>
            <a:camera prst="orthographicFront">
              <a:rot lat="3600000" lon="600000" rev="0"/>
            </a:camera>
            <a:lightRig rig="threePt" dir="t"/>
          </a:scene3d>
        </p:spPr>
      </p:pic>
      <p:sp>
        <p:nvSpPr>
          <p:cNvPr id="11" name="Speech Bubble: Rectangle with Corners Rounded 10">
            <a:extLst>
              <a:ext uri="{FF2B5EF4-FFF2-40B4-BE49-F238E27FC236}">
                <a16:creationId xmlns:a16="http://schemas.microsoft.com/office/drawing/2014/main" id="{6BBBA93F-A830-322B-220A-9028C8055D93}"/>
              </a:ext>
            </a:extLst>
          </p:cNvPr>
          <p:cNvSpPr/>
          <p:nvPr/>
        </p:nvSpPr>
        <p:spPr>
          <a:xfrm rot="242231">
            <a:off x="2420163" y="4823179"/>
            <a:ext cx="2328819" cy="1142745"/>
          </a:xfrm>
          <a:prstGeom prst="wedgeRoundRectCallout">
            <a:avLst>
              <a:gd name="adj1" fmla="val 115580"/>
              <a:gd name="adj2" fmla="val -6562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Price Range Impact: The price range of 50-99 significantly influences respondents' purchase decisions, driving the choice of energy drinks for 42.88% of them.</a:t>
            </a:r>
            <a:endParaRPr lang="en-CA" sz="1050" dirty="0"/>
          </a:p>
        </p:txBody>
      </p:sp>
    </p:spTree>
    <p:extLst>
      <p:ext uri="{BB962C8B-B14F-4D97-AF65-F5344CB8AC3E}">
        <p14:creationId xmlns:p14="http://schemas.microsoft.com/office/powerpoint/2010/main" val="2260088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657E-F1F8-D00C-A231-591A457B87CC}"/>
              </a:ext>
            </a:extLst>
          </p:cNvPr>
          <p:cNvSpPr>
            <a:spLocks noGrp="1"/>
          </p:cNvSpPr>
          <p:nvPr>
            <p:ph type="title"/>
          </p:nvPr>
        </p:nvSpPr>
        <p:spPr/>
        <p:txBody>
          <a:bodyPr>
            <a:normAutofit fontScale="90000"/>
          </a:bodyPr>
          <a:lstStyle/>
          <a:p>
            <a:r>
              <a:rPr lang="en-US" dirty="0"/>
              <a:t>What factors influence respondents' purchase decisions?</a:t>
            </a:r>
            <a:endParaRPr lang="en-CA" dirty="0"/>
          </a:p>
        </p:txBody>
      </p:sp>
      <p:pic>
        <p:nvPicPr>
          <p:cNvPr id="7" name="Picture 6">
            <a:extLst>
              <a:ext uri="{FF2B5EF4-FFF2-40B4-BE49-F238E27FC236}">
                <a16:creationId xmlns:a16="http://schemas.microsoft.com/office/drawing/2014/main" id="{651753AF-CF89-6AD5-7770-4EF800851937}"/>
              </a:ext>
            </a:extLst>
          </p:cNvPr>
          <p:cNvPicPr>
            <a:picLocks noChangeAspect="1"/>
          </p:cNvPicPr>
          <p:nvPr/>
        </p:nvPicPr>
        <p:blipFill>
          <a:blip r:embed="rId3"/>
          <a:stretch>
            <a:fillRect/>
          </a:stretch>
        </p:blipFill>
        <p:spPr>
          <a:xfrm>
            <a:off x="6291455" y="3149690"/>
            <a:ext cx="4605143" cy="2726178"/>
          </a:xfrm>
          <a:prstGeom prst="rect">
            <a:avLst/>
          </a:prstGeom>
        </p:spPr>
      </p:pic>
      <p:pic>
        <p:nvPicPr>
          <p:cNvPr id="8" name="Graphic 7" descr="Arrow: Slight curve with solid fill">
            <a:extLst>
              <a:ext uri="{FF2B5EF4-FFF2-40B4-BE49-F238E27FC236}">
                <a16:creationId xmlns:a16="http://schemas.microsoft.com/office/drawing/2014/main" id="{26B2F2B4-A14F-1381-D104-6599E44CD9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6981" y="3149690"/>
            <a:ext cx="1978995" cy="1784797"/>
          </a:xfrm>
          <a:prstGeom prst="rect">
            <a:avLst/>
          </a:prstGeom>
          <a:scene3d>
            <a:camera prst="orthographicFront">
              <a:rot lat="3600000" lon="600000" rev="0"/>
            </a:camera>
            <a:lightRig rig="threePt" dir="t"/>
          </a:scene3d>
        </p:spPr>
      </p:pic>
      <p:sp>
        <p:nvSpPr>
          <p:cNvPr id="9" name="Speech Bubble: Rectangle with Corners Rounded 8">
            <a:extLst>
              <a:ext uri="{FF2B5EF4-FFF2-40B4-BE49-F238E27FC236}">
                <a16:creationId xmlns:a16="http://schemas.microsoft.com/office/drawing/2014/main" id="{1D9238AC-5310-7E34-06E5-07006CDE5388}"/>
              </a:ext>
            </a:extLst>
          </p:cNvPr>
          <p:cNvSpPr/>
          <p:nvPr/>
        </p:nvSpPr>
        <p:spPr>
          <a:xfrm rot="242231">
            <a:off x="2628057" y="4880356"/>
            <a:ext cx="2328819" cy="1142745"/>
          </a:xfrm>
          <a:prstGeom prst="wedgeRoundRectCallout">
            <a:avLst>
              <a:gd name="adj1" fmla="val 100731"/>
              <a:gd name="adj2" fmla="val -536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Appealing Packaging: Limited edition packaging holds sway over respondents' purchase decisions, with 39.46% indicating a preference for this unique and attractive feature.</a:t>
            </a:r>
            <a:endParaRPr lang="en-CA" sz="1050" dirty="0"/>
          </a:p>
        </p:txBody>
      </p:sp>
      <p:pic>
        <p:nvPicPr>
          <p:cNvPr id="11" name="Picture 10">
            <a:extLst>
              <a:ext uri="{FF2B5EF4-FFF2-40B4-BE49-F238E27FC236}">
                <a16:creationId xmlns:a16="http://schemas.microsoft.com/office/drawing/2014/main" id="{BDF95560-0E2A-2B67-49DA-395BCE3489C5}"/>
              </a:ext>
            </a:extLst>
          </p:cNvPr>
          <p:cNvPicPr>
            <a:picLocks noChangeAspect="1"/>
          </p:cNvPicPr>
          <p:nvPr/>
        </p:nvPicPr>
        <p:blipFill>
          <a:blip r:embed="rId6"/>
          <a:stretch>
            <a:fillRect/>
          </a:stretch>
        </p:blipFill>
        <p:spPr>
          <a:xfrm>
            <a:off x="993714" y="2652712"/>
            <a:ext cx="4000500" cy="1552575"/>
          </a:xfrm>
          <a:prstGeom prst="rect">
            <a:avLst/>
          </a:prstGeom>
        </p:spPr>
      </p:pic>
    </p:spTree>
    <p:extLst>
      <p:ext uri="{BB962C8B-B14F-4D97-AF65-F5344CB8AC3E}">
        <p14:creationId xmlns:p14="http://schemas.microsoft.com/office/powerpoint/2010/main" val="2677157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tanding on a ladder on a tablet&#10;&#10;Description automatically generated">
            <a:extLst>
              <a:ext uri="{FF2B5EF4-FFF2-40B4-BE49-F238E27FC236}">
                <a16:creationId xmlns:a16="http://schemas.microsoft.com/office/drawing/2014/main" id="{7D772375-1D95-451F-256D-D9515C87DC35}"/>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t="33478" r="1" b="14122"/>
          <a:stretch/>
        </p:blipFill>
        <p:spPr>
          <a:xfrm>
            <a:off x="486138" y="486568"/>
            <a:ext cx="11227442" cy="5883295"/>
          </a:xfrm>
          <a:prstGeom prst="rect">
            <a:avLst/>
          </a:prstGeom>
        </p:spPr>
      </p:pic>
      <p:sp>
        <p:nvSpPr>
          <p:cNvPr id="2" name="Title 1">
            <a:extLst>
              <a:ext uri="{FF2B5EF4-FFF2-40B4-BE49-F238E27FC236}">
                <a16:creationId xmlns:a16="http://schemas.microsoft.com/office/drawing/2014/main" id="{8FC32D19-360A-0B6F-FD68-AE495834EB32}"/>
              </a:ext>
            </a:extLst>
          </p:cNvPr>
          <p:cNvSpPr>
            <a:spLocks noGrp="1"/>
          </p:cNvSpPr>
          <p:nvPr>
            <p:ph type="title"/>
          </p:nvPr>
        </p:nvSpPr>
        <p:spPr/>
        <p:txBody>
          <a:bodyPr>
            <a:normAutofit/>
          </a:bodyPr>
          <a:lstStyle/>
          <a:p>
            <a:r>
              <a:rPr lang="en-CA">
                <a:solidFill>
                  <a:schemeClr val="tx1"/>
                </a:solidFill>
              </a:rPr>
              <a:t>Product Development</a:t>
            </a:r>
          </a:p>
        </p:txBody>
      </p:sp>
      <p:sp>
        <p:nvSpPr>
          <p:cNvPr id="9" name="Content Placeholder 8">
            <a:extLst>
              <a:ext uri="{FF2B5EF4-FFF2-40B4-BE49-F238E27FC236}">
                <a16:creationId xmlns:a16="http://schemas.microsoft.com/office/drawing/2014/main" id="{E57DE005-B4D9-1C8E-3900-B39BC7E35A12}"/>
              </a:ext>
            </a:extLst>
          </p:cNvPr>
          <p:cNvSpPr>
            <a:spLocks noGrp="1"/>
          </p:cNvSpPr>
          <p:nvPr>
            <p:ph idx="1"/>
          </p:nvPr>
        </p:nvSpPr>
        <p:spPr/>
        <p:txBody>
          <a:bodyPr>
            <a:normAutofit/>
          </a:bodyPr>
          <a:lstStyle/>
          <a:p>
            <a:r>
              <a:rPr lang="en-US" dirty="0">
                <a:solidFill>
                  <a:schemeClr val="tx1"/>
                </a:solidFill>
              </a:rPr>
              <a:t>Which area of business should we focus more on our product development? (Branding/taste/availability)</a:t>
            </a:r>
          </a:p>
          <a:p>
            <a:pPr>
              <a:buFont typeface="Wingdings" panose="05000000000000000000" pitchFamily="2" charset="2"/>
              <a:buChar char="q"/>
            </a:pPr>
            <a:r>
              <a:rPr lang="en-US" dirty="0">
                <a:solidFill>
                  <a:schemeClr val="tx1"/>
                </a:solidFill>
              </a:rPr>
              <a:t>Taste</a:t>
            </a:r>
          </a:p>
          <a:p>
            <a:pPr>
              <a:buFont typeface="Wingdings" panose="05000000000000000000" pitchFamily="2" charset="2"/>
              <a:buChar char="q"/>
            </a:pPr>
            <a:r>
              <a:rPr lang="en-US" dirty="0">
                <a:solidFill>
                  <a:schemeClr val="tx1"/>
                </a:solidFill>
              </a:rPr>
              <a:t>Availability</a:t>
            </a:r>
          </a:p>
          <a:p>
            <a:pPr>
              <a:buFont typeface="Wingdings" panose="05000000000000000000" pitchFamily="2" charset="2"/>
              <a:buChar char="q"/>
            </a:pPr>
            <a:r>
              <a:rPr lang="en-US" dirty="0">
                <a:solidFill>
                  <a:schemeClr val="tx1"/>
                </a:solidFill>
              </a:rPr>
              <a:t>Branding</a:t>
            </a:r>
          </a:p>
          <a:p>
            <a:endParaRPr lang="en-US" dirty="0">
              <a:solidFill>
                <a:schemeClr val="tx1"/>
              </a:solidFill>
            </a:endParaRPr>
          </a:p>
        </p:txBody>
      </p:sp>
    </p:spTree>
    <p:extLst>
      <p:ext uri="{BB962C8B-B14F-4D97-AF65-F5344CB8AC3E}">
        <p14:creationId xmlns:p14="http://schemas.microsoft.com/office/powerpoint/2010/main" val="3088475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F4C0-1986-2B21-E6D9-E44A4FF66983}"/>
              </a:ext>
            </a:extLst>
          </p:cNvPr>
          <p:cNvSpPr>
            <a:spLocks noGrp="1"/>
          </p:cNvSpPr>
          <p:nvPr>
            <p:ph type="title"/>
          </p:nvPr>
        </p:nvSpPr>
        <p:spPr/>
        <p:txBody>
          <a:bodyPr>
            <a:normAutofit/>
          </a:bodyPr>
          <a:lstStyle/>
          <a:p>
            <a:r>
              <a:rPr lang="en-US" dirty="0">
                <a:solidFill>
                  <a:schemeClr val="tx1"/>
                </a:solidFill>
              </a:rPr>
              <a:t>Taste</a:t>
            </a:r>
            <a:endParaRPr lang="en-CA" dirty="0"/>
          </a:p>
        </p:txBody>
      </p:sp>
      <p:pic>
        <p:nvPicPr>
          <p:cNvPr id="5" name="Picture 4">
            <a:extLst>
              <a:ext uri="{FF2B5EF4-FFF2-40B4-BE49-F238E27FC236}">
                <a16:creationId xmlns:a16="http://schemas.microsoft.com/office/drawing/2014/main" id="{68B313E7-787C-4814-46FA-4C26C3A7FFB1}"/>
              </a:ext>
            </a:extLst>
          </p:cNvPr>
          <p:cNvPicPr>
            <a:picLocks noChangeAspect="1"/>
          </p:cNvPicPr>
          <p:nvPr/>
        </p:nvPicPr>
        <p:blipFill>
          <a:blip r:embed="rId3"/>
          <a:stretch>
            <a:fillRect/>
          </a:stretch>
        </p:blipFill>
        <p:spPr>
          <a:xfrm>
            <a:off x="6410131" y="2647074"/>
            <a:ext cx="4358562" cy="2094005"/>
          </a:xfrm>
          <a:prstGeom prst="rect">
            <a:avLst/>
          </a:prstGeom>
        </p:spPr>
      </p:pic>
      <p:pic>
        <p:nvPicPr>
          <p:cNvPr id="9" name="Picture 8">
            <a:extLst>
              <a:ext uri="{FF2B5EF4-FFF2-40B4-BE49-F238E27FC236}">
                <a16:creationId xmlns:a16="http://schemas.microsoft.com/office/drawing/2014/main" id="{82CE5D03-EA38-1B39-5C4C-012B83F3C1F7}"/>
              </a:ext>
            </a:extLst>
          </p:cNvPr>
          <p:cNvPicPr>
            <a:picLocks noChangeAspect="1"/>
          </p:cNvPicPr>
          <p:nvPr/>
        </p:nvPicPr>
        <p:blipFill>
          <a:blip r:embed="rId4"/>
          <a:stretch>
            <a:fillRect/>
          </a:stretch>
        </p:blipFill>
        <p:spPr>
          <a:xfrm>
            <a:off x="1199447" y="2647074"/>
            <a:ext cx="3998263" cy="2848657"/>
          </a:xfrm>
          <a:prstGeom prst="rect">
            <a:avLst/>
          </a:prstGeom>
        </p:spPr>
      </p:pic>
      <p:sp>
        <p:nvSpPr>
          <p:cNvPr id="10" name="Speech Bubble: Rectangle with Corners Rounded 9">
            <a:extLst>
              <a:ext uri="{FF2B5EF4-FFF2-40B4-BE49-F238E27FC236}">
                <a16:creationId xmlns:a16="http://schemas.microsoft.com/office/drawing/2014/main" id="{72170CD8-3D3B-1D99-65CB-4D8643C9BF33}"/>
              </a:ext>
            </a:extLst>
          </p:cNvPr>
          <p:cNvSpPr/>
          <p:nvPr/>
        </p:nvSpPr>
        <p:spPr>
          <a:xfrm rot="242231">
            <a:off x="6447657" y="4919501"/>
            <a:ext cx="3021243" cy="1217429"/>
          </a:xfrm>
          <a:prstGeom prst="wedgeRoundRectCallout">
            <a:avLst>
              <a:gd name="adj1" fmla="val -95510"/>
              <a:gd name="adj2" fmla="val -505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Refining Taste: Taste is a significant factor, with 29.57% of respondents rating it as 3, suggesting a key area for product development to enhance flavor satisfaction.</a:t>
            </a:r>
            <a:endParaRPr lang="en-CA" sz="1200" dirty="0"/>
          </a:p>
        </p:txBody>
      </p:sp>
      <p:pic>
        <p:nvPicPr>
          <p:cNvPr id="11" name="Graphic 10" descr="Arrow: Slight curve with solid fill">
            <a:extLst>
              <a:ext uri="{FF2B5EF4-FFF2-40B4-BE49-F238E27FC236}">
                <a16:creationId xmlns:a16="http://schemas.microsoft.com/office/drawing/2014/main" id="{47733EE3-5901-4512-4928-EFE4DF3DE1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4811948" y="2978204"/>
            <a:ext cx="1389800" cy="1207977"/>
          </a:xfrm>
          <a:prstGeom prst="rect">
            <a:avLst/>
          </a:prstGeom>
          <a:scene3d>
            <a:camera prst="orthographicFront">
              <a:rot lat="3600000" lon="600000" rev="0"/>
            </a:camera>
            <a:lightRig rig="threePt" dir="t"/>
          </a:scene3d>
        </p:spPr>
      </p:pic>
    </p:spTree>
    <p:extLst>
      <p:ext uri="{BB962C8B-B14F-4D97-AF65-F5344CB8AC3E}">
        <p14:creationId xmlns:p14="http://schemas.microsoft.com/office/powerpoint/2010/main" val="164512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F4C0-1986-2B21-E6D9-E44A4FF66983}"/>
              </a:ext>
            </a:extLst>
          </p:cNvPr>
          <p:cNvSpPr>
            <a:spLocks noGrp="1"/>
          </p:cNvSpPr>
          <p:nvPr>
            <p:ph type="title"/>
          </p:nvPr>
        </p:nvSpPr>
        <p:spPr/>
        <p:txBody>
          <a:bodyPr>
            <a:normAutofit/>
          </a:bodyPr>
          <a:lstStyle/>
          <a:p>
            <a:r>
              <a:rPr lang="en-US" dirty="0">
                <a:solidFill>
                  <a:schemeClr val="tx1"/>
                </a:solidFill>
              </a:rPr>
              <a:t>Taste</a:t>
            </a:r>
            <a:endParaRPr lang="en-CA" dirty="0"/>
          </a:p>
        </p:txBody>
      </p:sp>
      <p:pic>
        <p:nvPicPr>
          <p:cNvPr id="7" name="Picture 6">
            <a:extLst>
              <a:ext uri="{FF2B5EF4-FFF2-40B4-BE49-F238E27FC236}">
                <a16:creationId xmlns:a16="http://schemas.microsoft.com/office/drawing/2014/main" id="{B4A1ED6E-E1F9-F0FD-E5C2-7D13F7E6490A}"/>
              </a:ext>
            </a:extLst>
          </p:cNvPr>
          <p:cNvPicPr>
            <a:picLocks noChangeAspect="1"/>
          </p:cNvPicPr>
          <p:nvPr/>
        </p:nvPicPr>
        <p:blipFill>
          <a:blip r:embed="rId3"/>
          <a:stretch>
            <a:fillRect/>
          </a:stretch>
        </p:blipFill>
        <p:spPr>
          <a:xfrm>
            <a:off x="5873815" y="3304118"/>
            <a:ext cx="5314950" cy="2571750"/>
          </a:xfrm>
          <a:prstGeom prst="rect">
            <a:avLst/>
          </a:prstGeom>
        </p:spPr>
      </p:pic>
      <p:pic>
        <p:nvPicPr>
          <p:cNvPr id="8" name="Graphic 7" descr="Arrow: Slight curve with solid fill">
            <a:extLst>
              <a:ext uri="{FF2B5EF4-FFF2-40B4-BE49-F238E27FC236}">
                <a16:creationId xmlns:a16="http://schemas.microsoft.com/office/drawing/2014/main" id="{BCAAF609-2027-C6A1-5F20-D12B41EC85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4997" y="3142888"/>
            <a:ext cx="1445739" cy="1303869"/>
          </a:xfrm>
          <a:prstGeom prst="rect">
            <a:avLst/>
          </a:prstGeom>
          <a:scene3d>
            <a:camera prst="orthographicFront">
              <a:rot lat="3600000" lon="600000" rev="0"/>
            </a:camera>
            <a:lightRig rig="threePt" dir="t"/>
          </a:scene3d>
        </p:spPr>
      </p:pic>
      <p:sp>
        <p:nvSpPr>
          <p:cNvPr id="9" name="Speech Bubble: Rectangle with Corners Rounded 8">
            <a:extLst>
              <a:ext uri="{FF2B5EF4-FFF2-40B4-BE49-F238E27FC236}">
                <a16:creationId xmlns:a16="http://schemas.microsoft.com/office/drawing/2014/main" id="{45675834-DD2E-073C-F8B2-B79CD3B68231}"/>
              </a:ext>
            </a:extLst>
          </p:cNvPr>
          <p:cNvSpPr/>
          <p:nvPr/>
        </p:nvSpPr>
        <p:spPr>
          <a:xfrm rot="242231">
            <a:off x="2592105" y="4732272"/>
            <a:ext cx="2328819" cy="1142745"/>
          </a:xfrm>
          <a:prstGeom prst="wedgeRoundRectCallout">
            <a:avLst>
              <a:gd name="adj1" fmla="val 100731"/>
              <a:gd name="adj2" fmla="val -536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Taste Focus: Respondents prioritize taste enhancements, with 29.95% aiming for reduced sugar and 24.98% seeking more natural ingredients, reflecting a demand for healthier and appealing options.</a:t>
            </a:r>
            <a:endParaRPr lang="en-CA" sz="1050" dirty="0"/>
          </a:p>
        </p:txBody>
      </p:sp>
      <p:pic>
        <p:nvPicPr>
          <p:cNvPr id="11" name="Picture 10">
            <a:extLst>
              <a:ext uri="{FF2B5EF4-FFF2-40B4-BE49-F238E27FC236}">
                <a16:creationId xmlns:a16="http://schemas.microsoft.com/office/drawing/2014/main" id="{602AFA78-84A1-A5C8-6884-6D2FE886DA42}"/>
              </a:ext>
            </a:extLst>
          </p:cNvPr>
          <p:cNvPicPr>
            <a:picLocks noChangeAspect="1"/>
          </p:cNvPicPr>
          <p:nvPr/>
        </p:nvPicPr>
        <p:blipFill>
          <a:blip r:embed="rId6"/>
          <a:stretch>
            <a:fillRect/>
          </a:stretch>
        </p:blipFill>
        <p:spPr>
          <a:xfrm>
            <a:off x="1295402" y="2528423"/>
            <a:ext cx="3429595" cy="1801154"/>
          </a:xfrm>
          <a:prstGeom prst="rect">
            <a:avLst/>
          </a:prstGeom>
        </p:spPr>
      </p:pic>
    </p:spTree>
    <p:extLst>
      <p:ext uri="{BB962C8B-B14F-4D97-AF65-F5344CB8AC3E}">
        <p14:creationId xmlns:p14="http://schemas.microsoft.com/office/powerpoint/2010/main" val="2018530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1E88-585B-4E05-7AE1-E16D33A89E7B}"/>
              </a:ext>
            </a:extLst>
          </p:cNvPr>
          <p:cNvSpPr>
            <a:spLocks noGrp="1"/>
          </p:cNvSpPr>
          <p:nvPr>
            <p:ph type="title"/>
          </p:nvPr>
        </p:nvSpPr>
        <p:spPr/>
        <p:txBody>
          <a:bodyPr/>
          <a:lstStyle/>
          <a:p>
            <a:r>
              <a:rPr lang="en-US" dirty="0"/>
              <a:t>Availability</a:t>
            </a:r>
            <a:endParaRPr lang="en-CA" dirty="0"/>
          </a:p>
        </p:txBody>
      </p:sp>
      <p:pic>
        <p:nvPicPr>
          <p:cNvPr id="7" name="Picture 6">
            <a:extLst>
              <a:ext uri="{FF2B5EF4-FFF2-40B4-BE49-F238E27FC236}">
                <a16:creationId xmlns:a16="http://schemas.microsoft.com/office/drawing/2014/main" id="{922BA3B0-2FEC-B289-4BC6-D69AF66932B5}"/>
              </a:ext>
            </a:extLst>
          </p:cNvPr>
          <p:cNvPicPr>
            <a:picLocks noChangeAspect="1"/>
          </p:cNvPicPr>
          <p:nvPr/>
        </p:nvPicPr>
        <p:blipFill>
          <a:blip r:embed="rId3"/>
          <a:stretch>
            <a:fillRect/>
          </a:stretch>
        </p:blipFill>
        <p:spPr>
          <a:xfrm>
            <a:off x="4786020" y="3012564"/>
            <a:ext cx="6622696" cy="2364533"/>
          </a:xfrm>
          <a:prstGeom prst="rect">
            <a:avLst/>
          </a:prstGeom>
        </p:spPr>
      </p:pic>
      <p:pic>
        <p:nvPicPr>
          <p:cNvPr id="9" name="Picture 8">
            <a:extLst>
              <a:ext uri="{FF2B5EF4-FFF2-40B4-BE49-F238E27FC236}">
                <a16:creationId xmlns:a16="http://schemas.microsoft.com/office/drawing/2014/main" id="{59FC1736-86F0-FECE-2A3B-B457BEAF0FC3}"/>
              </a:ext>
            </a:extLst>
          </p:cNvPr>
          <p:cNvPicPr>
            <a:picLocks noChangeAspect="1"/>
          </p:cNvPicPr>
          <p:nvPr/>
        </p:nvPicPr>
        <p:blipFill>
          <a:blip r:embed="rId4"/>
          <a:stretch>
            <a:fillRect/>
          </a:stretch>
        </p:blipFill>
        <p:spPr>
          <a:xfrm>
            <a:off x="1165840" y="2553675"/>
            <a:ext cx="2056929" cy="2018327"/>
          </a:xfrm>
          <a:prstGeom prst="rect">
            <a:avLst/>
          </a:prstGeom>
        </p:spPr>
      </p:pic>
      <p:pic>
        <p:nvPicPr>
          <p:cNvPr id="10" name="Graphic 9" descr="Arrow: Slight curve with solid fill">
            <a:extLst>
              <a:ext uri="{FF2B5EF4-FFF2-40B4-BE49-F238E27FC236}">
                <a16:creationId xmlns:a16="http://schemas.microsoft.com/office/drawing/2014/main" id="{7CA0150C-9C55-85EF-CE73-94E5B1A24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2769" y="2890962"/>
            <a:ext cx="1445739" cy="1303869"/>
          </a:xfrm>
          <a:prstGeom prst="rect">
            <a:avLst/>
          </a:prstGeom>
          <a:scene3d>
            <a:camera prst="orthographicFront">
              <a:rot lat="3600000" lon="600000" rev="0"/>
            </a:camera>
            <a:lightRig rig="threePt" dir="t"/>
          </a:scene3d>
        </p:spPr>
      </p:pic>
      <p:sp>
        <p:nvSpPr>
          <p:cNvPr id="11" name="Speech Bubble: Rectangle with Corners Rounded 10">
            <a:extLst>
              <a:ext uri="{FF2B5EF4-FFF2-40B4-BE49-F238E27FC236}">
                <a16:creationId xmlns:a16="http://schemas.microsoft.com/office/drawing/2014/main" id="{DE556890-75EF-CD35-C9EB-B8E6A583A3BC}"/>
              </a:ext>
            </a:extLst>
          </p:cNvPr>
          <p:cNvSpPr/>
          <p:nvPr/>
        </p:nvSpPr>
        <p:spPr>
          <a:xfrm rot="242231">
            <a:off x="856612" y="4880355"/>
            <a:ext cx="2328819" cy="1142745"/>
          </a:xfrm>
          <a:prstGeom prst="wedgeRoundRectCallout">
            <a:avLst>
              <a:gd name="adj1" fmla="val 100731"/>
              <a:gd name="adj2" fmla="val -536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Availability Priority: Widespread availability is crucial, notably in cities like Bangalore (16.70%) and Hyderabad (11.05%), where interest increases when availability is highlighted.</a:t>
            </a:r>
            <a:endParaRPr lang="en-CA" sz="1050" dirty="0"/>
          </a:p>
        </p:txBody>
      </p:sp>
    </p:spTree>
    <p:extLst>
      <p:ext uri="{BB962C8B-B14F-4D97-AF65-F5344CB8AC3E}">
        <p14:creationId xmlns:p14="http://schemas.microsoft.com/office/powerpoint/2010/main" val="3215286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1E88-585B-4E05-7AE1-E16D33A89E7B}"/>
              </a:ext>
            </a:extLst>
          </p:cNvPr>
          <p:cNvSpPr>
            <a:spLocks noGrp="1"/>
          </p:cNvSpPr>
          <p:nvPr>
            <p:ph type="title"/>
          </p:nvPr>
        </p:nvSpPr>
        <p:spPr/>
        <p:txBody>
          <a:bodyPr/>
          <a:lstStyle/>
          <a:p>
            <a:r>
              <a:rPr lang="en-US" dirty="0"/>
              <a:t>Availability</a:t>
            </a:r>
            <a:endParaRPr lang="en-CA" dirty="0"/>
          </a:p>
        </p:txBody>
      </p:sp>
      <p:pic>
        <p:nvPicPr>
          <p:cNvPr id="7" name="Picture 6">
            <a:extLst>
              <a:ext uri="{FF2B5EF4-FFF2-40B4-BE49-F238E27FC236}">
                <a16:creationId xmlns:a16="http://schemas.microsoft.com/office/drawing/2014/main" id="{78038277-8EAE-35E2-5E10-4BA1472568D7}"/>
              </a:ext>
            </a:extLst>
          </p:cNvPr>
          <p:cNvPicPr>
            <a:picLocks noChangeAspect="1"/>
          </p:cNvPicPr>
          <p:nvPr/>
        </p:nvPicPr>
        <p:blipFill>
          <a:blip r:embed="rId3"/>
          <a:stretch>
            <a:fillRect/>
          </a:stretch>
        </p:blipFill>
        <p:spPr>
          <a:xfrm>
            <a:off x="6361337" y="3230474"/>
            <a:ext cx="4535261" cy="1913122"/>
          </a:xfrm>
          <a:prstGeom prst="rect">
            <a:avLst/>
          </a:prstGeom>
        </p:spPr>
      </p:pic>
      <p:pic>
        <p:nvPicPr>
          <p:cNvPr id="9" name="Picture 8">
            <a:extLst>
              <a:ext uri="{FF2B5EF4-FFF2-40B4-BE49-F238E27FC236}">
                <a16:creationId xmlns:a16="http://schemas.microsoft.com/office/drawing/2014/main" id="{9B7586E0-4EEE-6535-670C-C91462BF217F}"/>
              </a:ext>
            </a:extLst>
          </p:cNvPr>
          <p:cNvPicPr>
            <a:picLocks noChangeAspect="1"/>
          </p:cNvPicPr>
          <p:nvPr/>
        </p:nvPicPr>
        <p:blipFill>
          <a:blip r:embed="rId4"/>
          <a:stretch>
            <a:fillRect/>
          </a:stretch>
        </p:blipFill>
        <p:spPr>
          <a:xfrm>
            <a:off x="984186" y="2565772"/>
            <a:ext cx="3895725" cy="1855903"/>
          </a:xfrm>
          <a:prstGeom prst="rect">
            <a:avLst/>
          </a:prstGeom>
        </p:spPr>
      </p:pic>
      <p:pic>
        <p:nvPicPr>
          <p:cNvPr id="10" name="Graphic 9" descr="Arrow: Slight curve with solid fill">
            <a:extLst>
              <a:ext uri="{FF2B5EF4-FFF2-40B4-BE49-F238E27FC236}">
                <a16:creationId xmlns:a16="http://schemas.microsoft.com/office/drawing/2014/main" id="{07D5A320-C584-6371-99B1-E26B29705A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9911" y="3347841"/>
            <a:ext cx="1445739" cy="1303869"/>
          </a:xfrm>
          <a:prstGeom prst="rect">
            <a:avLst/>
          </a:prstGeom>
          <a:scene3d>
            <a:camera prst="orthographicFront">
              <a:rot lat="3600000" lon="600000" rev="0"/>
            </a:camera>
            <a:lightRig rig="threePt" dir="t"/>
          </a:scene3d>
        </p:spPr>
      </p:pic>
      <p:sp>
        <p:nvSpPr>
          <p:cNvPr id="11" name="Speech Bubble: Rectangle with Corners Rounded 10">
            <a:extLst>
              <a:ext uri="{FF2B5EF4-FFF2-40B4-BE49-F238E27FC236}">
                <a16:creationId xmlns:a16="http://schemas.microsoft.com/office/drawing/2014/main" id="{A2D3AA1A-CE9B-69E7-A203-2AE201C765BD}"/>
              </a:ext>
            </a:extLst>
          </p:cNvPr>
          <p:cNvSpPr/>
          <p:nvPr/>
        </p:nvSpPr>
        <p:spPr>
          <a:xfrm rot="242231">
            <a:off x="2592105" y="4732272"/>
            <a:ext cx="2328819" cy="1142745"/>
          </a:xfrm>
          <a:prstGeom prst="wedgeRoundRectCallout">
            <a:avLst>
              <a:gd name="adj1" fmla="val 100731"/>
              <a:gd name="adj2" fmla="val -536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Availability Focus: Addressing the issue of "Not available locally" (2431 respondents) can potentially open up a significant market segment.</a:t>
            </a:r>
            <a:endParaRPr lang="en-CA" sz="1050" dirty="0"/>
          </a:p>
        </p:txBody>
      </p:sp>
    </p:spTree>
    <p:extLst>
      <p:ext uri="{BB962C8B-B14F-4D97-AF65-F5344CB8AC3E}">
        <p14:creationId xmlns:p14="http://schemas.microsoft.com/office/powerpoint/2010/main" val="36094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an of soda on a table&#10;&#10;Description automatically generated">
            <a:extLst>
              <a:ext uri="{FF2B5EF4-FFF2-40B4-BE49-F238E27FC236}">
                <a16:creationId xmlns:a16="http://schemas.microsoft.com/office/drawing/2014/main" id="{110E4C2F-0B34-01BC-013A-AA7A9CFB5FD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31901" r="9091" b="16963"/>
          <a:stretch/>
        </p:blipFill>
        <p:spPr>
          <a:xfrm>
            <a:off x="20" y="10"/>
            <a:ext cx="12191980" cy="6857990"/>
          </a:xfrm>
          <a:prstGeom prst="rect">
            <a:avLst/>
          </a:prstGeom>
        </p:spPr>
      </p:pic>
      <p:sp>
        <p:nvSpPr>
          <p:cNvPr id="2" name="Title 1">
            <a:extLst>
              <a:ext uri="{FF2B5EF4-FFF2-40B4-BE49-F238E27FC236}">
                <a16:creationId xmlns:a16="http://schemas.microsoft.com/office/drawing/2014/main" id="{8712F6EF-55C0-26A3-6518-2450418683DA}"/>
              </a:ext>
            </a:extLst>
          </p:cNvPr>
          <p:cNvSpPr>
            <a:spLocks noGrp="1"/>
          </p:cNvSpPr>
          <p:nvPr>
            <p:ph type="title"/>
          </p:nvPr>
        </p:nvSpPr>
        <p:spPr>
          <a:xfrm>
            <a:off x="1371600" y="3014139"/>
            <a:ext cx="9448800" cy="1825096"/>
          </a:xfrm>
        </p:spPr>
        <p:txBody>
          <a:bodyPr vert="horz" lIns="91440" tIns="45720" rIns="91440" bIns="45720" rtlCol="0" anchor="b">
            <a:normAutofit/>
          </a:bodyPr>
          <a:lstStyle/>
          <a:p>
            <a:pPr algn="l"/>
            <a:r>
              <a:rPr lang="en-US" sz="6000"/>
              <a:t>What? – Company Details</a:t>
            </a:r>
          </a:p>
        </p:txBody>
      </p:sp>
      <p:sp>
        <p:nvSpPr>
          <p:cNvPr id="14" name="Content Placeholder 13">
            <a:extLst>
              <a:ext uri="{FF2B5EF4-FFF2-40B4-BE49-F238E27FC236}">
                <a16:creationId xmlns:a16="http://schemas.microsoft.com/office/drawing/2014/main" id="{3E5A0EDC-C91B-A9CA-2426-310996B2B37C}"/>
              </a:ext>
            </a:extLst>
          </p:cNvPr>
          <p:cNvSpPr>
            <a:spLocks noGrp="1"/>
          </p:cNvSpPr>
          <p:nvPr>
            <p:ph idx="1"/>
          </p:nvPr>
        </p:nvSpPr>
        <p:spPr>
          <a:xfrm>
            <a:off x="1371600" y="4842935"/>
            <a:ext cx="9448800" cy="685800"/>
          </a:xfrm>
        </p:spPr>
        <p:txBody>
          <a:bodyPr vert="horz" lIns="91440" tIns="45720" rIns="91440" bIns="45720" rtlCol="0">
            <a:normAutofit/>
          </a:bodyPr>
          <a:lstStyle/>
          <a:p>
            <a:pPr marL="0" indent="0">
              <a:buNone/>
            </a:pPr>
            <a:r>
              <a:rPr lang="en-US" sz="2000"/>
              <a:t>CodeX, a German beverage company, has introduced its energy drink in 10 cities across India.</a:t>
            </a:r>
          </a:p>
        </p:txBody>
      </p:sp>
    </p:spTree>
    <p:extLst>
      <p:ext uri="{BB962C8B-B14F-4D97-AF65-F5344CB8AC3E}">
        <p14:creationId xmlns:p14="http://schemas.microsoft.com/office/powerpoint/2010/main" val="364355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131B-6EB2-3589-7124-BCA684F0E04F}"/>
              </a:ext>
            </a:extLst>
          </p:cNvPr>
          <p:cNvSpPr>
            <a:spLocks noGrp="1"/>
          </p:cNvSpPr>
          <p:nvPr>
            <p:ph type="title"/>
          </p:nvPr>
        </p:nvSpPr>
        <p:spPr/>
        <p:txBody>
          <a:bodyPr/>
          <a:lstStyle/>
          <a:p>
            <a:r>
              <a:rPr lang="en-US" dirty="0"/>
              <a:t>Branding</a:t>
            </a:r>
            <a:endParaRPr lang="en-CA" dirty="0"/>
          </a:p>
        </p:txBody>
      </p:sp>
      <p:pic>
        <p:nvPicPr>
          <p:cNvPr id="7" name="Picture 6">
            <a:extLst>
              <a:ext uri="{FF2B5EF4-FFF2-40B4-BE49-F238E27FC236}">
                <a16:creationId xmlns:a16="http://schemas.microsoft.com/office/drawing/2014/main" id="{3062E477-0F9B-30A5-1174-F9BB04CC527C}"/>
              </a:ext>
            </a:extLst>
          </p:cNvPr>
          <p:cNvPicPr>
            <a:picLocks noChangeAspect="1"/>
          </p:cNvPicPr>
          <p:nvPr/>
        </p:nvPicPr>
        <p:blipFill>
          <a:blip r:embed="rId3"/>
          <a:stretch>
            <a:fillRect/>
          </a:stretch>
        </p:blipFill>
        <p:spPr>
          <a:xfrm>
            <a:off x="6471071" y="3273587"/>
            <a:ext cx="4545249" cy="2278127"/>
          </a:xfrm>
          <a:prstGeom prst="rect">
            <a:avLst/>
          </a:prstGeom>
        </p:spPr>
      </p:pic>
      <p:pic>
        <p:nvPicPr>
          <p:cNvPr id="8" name="Picture 7">
            <a:extLst>
              <a:ext uri="{FF2B5EF4-FFF2-40B4-BE49-F238E27FC236}">
                <a16:creationId xmlns:a16="http://schemas.microsoft.com/office/drawing/2014/main" id="{22F33091-4BEB-5BA6-EC98-8A298AE5C141}"/>
              </a:ext>
            </a:extLst>
          </p:cNvPr>
          <p:cNvPicPr>
            <a:picLocks noChangeAspect="1"/>
          </p:cNvPicPr>
          <p:nvPr/>
        </p:nvPicPr>
        <p:blipFill>
          <a:blip r:embed="rId4"/>
          <a:stretch>
            <a:fillRect/>
          </a:stretch>
        </p:blipFill>
        <p:spPr>
          <a:xfrm>
            <a:off x="993714" y="2652712"/>
            <a:ext cx="4000500" cy="1552575"/>
          </a:xfrm>
          <a:prstGeom prst="rect">
            <a:avLst/>
          </a:prstGeom>
        </p:spPr>
      </p:pic>
      <p:pic>
        <p:nvPicPr>
          <p:cNvPr id="9" name="Graphic 8" descr="Arrow: Slight curve with solid fill">
            <a:extLst>
              <a:ext uri="{FF2B5EF4-FFF2-40B4-BE49-F238E27FC236}">
                <a16:creationId xmlns:a16="http://schemas.microsoft.com/office/drawing/2014/main" id="{11830362-E8D8-BC17-8EA2-D49E633840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4214" y="3247219"/>
            <a:ext cx="1721506" cy="1552575"/>
          </a:xfrm>
          <a:prstGeom prst="rect">
            <a:avLst/>
          </a:prstGeom>
          <a:scene3d>
            <a:camera prst="orthographicFront">
              <a:rot lat="3600000" lon="600000" rev="0"/>
            </a:camera>
            <a:lightRig rig="threePt" dir="t"/>
          </a:scene3d>
        </p:spPr>
      </p:pic>
      <p:sp>
        <p:nvSpPr>
          <p:cNvPr id="10" name="Speech Bubble: Rectangle with Corners Rounded 9">
            <a:extLst>
              <a:ext uri="{FF2B5EF4-FFF2-40B4-BE49-F238E27FC236}">
                <a16:creationId xmlns:a16="http://schemas.microsoft.com/office/drawing/2014/main" id="{F26939BF-E262-A13D-A2F3-356B2C2372CA}"/>
              </a:ext>
            </a:extLst>
          </p:cNvPr>
          <p:cNvSpPr/>
          <p:nvPr/>
        </p:nvSpPr>
        <p:spPr>
          <a:xfrm rot="242231">
            <a:off x="3005646" y="4652562"/>
            <a:ext cx="2328819" cy="1142745"/>
          </a:xfrm>
          <a:prstGeom prst="wedgeRoundRectCallout">
            <a:avLst>
              <a:gd name="adj1" fmla="val 100731"/>
              <a:gd name="adj2" fmla="val -536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rgbClr val="374151"/>
                </a:solidFill>
                <a:effectLst/>
                <a:latin typeface="Söhne"/>
              </a:rPr>
              <a:t>Branding Focus: Respondents' positive reception of "Limited Edition Packaging" (3946) indicates an opportunity to enhance brand recognition through eye-catching design choices.</a:t>
            </a:r>
            <a:endParaRPr lang="en-CA" sz="1050" dirty="0"/>
          </a:p>
        </p:txBody>
      </p:sp>
    </p:spTree>
    <p:extLst>
      <p:ext uri="{BB962C8B-B14F-4D97-AF65-F5344CB8AC3E}">
        <p14:creationId xmlns:p14="http://schemas.microsoft.com/office/powerpoint/2010/main" val="1541469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F8984FE-F071-B4BF-F5CC-91C17D296ECF}"/>
              </a:ext>
            </a:extLst>
          </p:cNvPr>
          <p:cNvPicPr>
            <a:picLocks noChangeAspect="1"/>
          </p:cNvPicPr>
          <p:nvPr/>
        </p:nvPicPr>
        <p:blipFill rotWithShape="1">
          <a:blip r:embed="rId2">
            <a:alphaModFix amt="50000"/>
          </a:blip>
          <a:srcRect t="28313" b="15437"/>
          <a:stretch/>
        </p:blipFill>
        <p:spPr>
          <a:xfrm>
            <a:off x="20" y="10"/>
            <a:ext cx="12191980" cy="6857990"/>
          </a:xfrm>
          <a:prstGeom prst="rect">
            <a:avLst/>
          </a:prstGeom>
        </p:spPr>
      </p:pic>
      <p:sp>
        <p:nvSpPr>
          <p:cNvPr id="2" name="Title 1">
            <a:extLst>
              <a:ext uri="{FF2B5EF4-FFF2-40B4-BE49-F238E27FC236}">
                <a16:creationId xmlns:a16="http://schemas.microsoft.com/office/drawing/2014/main" id="{D88290E9-24AB-FEFF-17B4-6F0C566C829F}"/>
              </a:ext>
            </a:extLst>
          </p:cNvPr>
          <p:cNvSpPr>
            <a:spLocks noGrp="1"/>
          </p:cNvSpPr>
          <p:nvPr>
            <p:ph type="title"/>
          </p:nvPr>
        </p:nvSpPr>
        <p:spPr>
          <a:xfrm>
            <a:off x="2692398" y="1871131"/>
            <a:ext cx="6815669" cy="1515533"/>
          </a:xfrm>
        </p:spPr>
        <p:txBody>
          <a:bodyPr vert="horz" lIns="91440" tIns="45720" rIns="91440" bIns="45720" rtlCol="0" anchor="b">
            <a:normAutofit fontScale="90000"/>
          </a:bodyPr>
          <a:lstStyle/>
          <a:p>
            <a:r>
              <a:rPr lang="en-US" sz="5400" dirty="0">
                <a:solidFill>
                  <a:srgbClr val="FFFFFF"/>
                </a:solidFill>
              </a:rPr>
              <a:t>Secondary Insights</a:t>
            </a:r>
          </a:p>
        </p:txBody>
      </p:sp>
      <p:sp>
        <p:nvSpPr>
          <p:cNvPr id="49" name="Content Placeholder 7">
            <a:extLst>
              <a:ext uri="{FF2B5EF4-FFF2-40B4-BE49-F238E27FC236}">
                <a16:creationId xmlns:a16="http://schemas.microsoft.com/office/drawing/2014/main" id="{D9C4FF0E-71FC-F32B-435F-97D368964848}"/>
              </a:ext>
            </a:extLst>
          </p:cNvPr>
          <p:cNvSpPr>
            <a:spLocks noGrp="1"/>
          </p:cNvSpPr>
          <p:nvPr>
            <p:ph idx="1"/>
          </p:nvPr>
        </p:nvSpPr>
        <p:spPr>
          <a:xfrm>
            <a:off x="2692398" y="3657597"/>
            <a:ext cx="6815669" cy="1320802"/>
          </a:xfrm>
        </p:spPr>
        <p:txBody>
          <a:bodyPr vert="horz" lIns="91440" tIns="45720" rIns="91440" bIns="45720" rtlCol="0" anchor="t">
            <a:normAutofit/>
          </a:bodyPr>
          <a:lstStyle/>
          <a:p>
            <a:pPr marL="0" indent="0" algn="ctr">
              <a:buNone/>
            </a:pPr>
            <a:r>
              <a:rPr lang="en-US" sz="2100" dirty="0">
                <a:solidFill>
                  <a:srgbClr val="FFFFFF"/>
                </a:solidFill>
              </a:rPr>
              <a:t>What are the consumption frequencies of the respondents by their age groups?</a:t>
            </a:r>
          </a:p>
        </p:txBody>
      </p:sp>
    </p:spTree>
    <p:extLst>
      <p:ext uri="{BB962C8B-B14F-4D97-AF65-F5344CB8AC3E}">
        <p14:creationId xmlns:p14="http://schemas.microsoft.com/office/powerpoint/2010/main" val="46178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ADE76-3EC2-9C0E-3E14-E9DCAC305832}"/>
              </a:ext>
            </a:extLst>
          </p:cNvPr>
          <p:cNvSpPr>
            <a:spLocks noGrp="1"/>
          </p:cNvSpPr>
          <p:nvPr>
            <p:ph type="title"/>
          </p:nvPr>
        </p:nvSpPr>
        <p:spPr/>
        <p:txBody>
          <a:bodyPr>
            <a:normAutofit fontScale="90000"/>
          </a:bodyPr>
          <a:lstStyle/>
          <a:p>
            <a:r>
              <a:rPr lang="en-US" dirty="0"/>
              <a:t>What are the consumption frequencies of the respondents by their age groups?</a:t>
            </a:r>
            <a:endParaRPr lang="en-CA" dirty="0"/>
          </a:p>
        </p:txBody>
      </p:sp>
      <p:pic>
        <p:nvPicPr>
          <p:cNvPr id="7" name="Picture 6">
            <a:extLst>
              <a:ext uri="{FF2B5EF4-FFF2-40B4-BE49-F238E27FC236}">
                <a16:creationId xmlns:a16="http://schemas.microsoft.com/office/drawing/2014/main" id="{17E25CF5-C73B-5412-DCEA-28638622A058}"/>
              </a:ext>
            </a:extLst>
          </p:cNvPr>
          <p:cNvPicPr>
            <a:picLocks noChangeAspect="1"/>
          </p:cNvPicPr>
          <p:nvPr/>
        </p:nvPicPr>
        <p:blipFill>
          <a:blip r:embed="rId3"/>
          <a:stretch>
            <a:fillRect/>
          </a:stretch>
        </p:blipFill>
        <p:spPr>
          <a:xfrm>
            <a:off x="924867" y="2526555"/>
            <a:ext cx="4962223" cy="2705501"/>
          </a:xfrm>
          <a:prstGeom prst="rect">
            <a:avLst/>
          </a:prstGeom>
        </p:spPr>
      </p:pic>
      <p:pic>
        <p:nvPicPr>
          <p:cNvPr id="9" name="Picture 8">
            <a:extLst>
              <a:ext uri="{FF2B5EF4-FFF2-40B4-BE49-F238E27FC236}">
                <a16:creationId xmlns:a16="http://schemas.microsoft.com/office/drawing/2014/main" id="{840C859A-A068-B826-386D-B3451C605B8A}"/>
              </a:ext>
            </a:extLst>
          </p:cNvPr>
          <p:cNvPicPr>
            <a:picLocks noChangeAspect="1"/>
          </p:cNvPicPr>
          <p:nvPr/>
        </p:nvPicPr>
        <p:blipFill>
          <a:blip r:embed="rId4"/>
          <a:stretch>
            <a:fillRect/>
          </a:stretch>
        </p:blipFill>
        <p:spPr>
          <a:xfrm>
            <a:off x="7192153" y="3080009"/>
            <a:ext cx="3780647" cy="1162470"/>
          </a:xfrm>
          <a:prstGeom prst="rect">
            <a:avLst/>
          </a:prstGeom>
        </p:spPr>
      </p:pic>
      <p:sp>
        <p:nvSpPr>
          <p:cNvPr id="10" name="Speech Bubble: Rectangle with Corners Rounded 9">
            <a:extLst>
              <a:ext uri="{FF2B5EF4-FFF2-40B4-BE49-F238E27FC236}">
                <a16:creationId xmlns:a16="http://schemas.microsoft.com/office/drawing/2014/main" id="{A5AC4AEC-9197-A385-1071-7DC48F589C74}"/>
              </a:ext>
            </a:extLst>
          </p:cNvPr>
          <p:cNvSpPr/>
          <p:nvPr/>
        </p:nvSpPr>
        <p:spPr>
          <a:xfrm rot="242231">
            <a:off x="6924817" y="4667430"/>
            <a:ext cx="2503018" cy="1424389"/>
          </a:xfrm>
          <a:prstGeom prst="wedgeRoundRectCallout">
            <a:avLst>
              <a:gd name="adj1" fmla="val -95510"/>
              <a:gd name="adj2" fmla="val -505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0" i="0" dirty="0">
                <a:solidFill>
                  <a:srgbClr val="374151"/>
                </a:solidFill>
                <a:effectLst/>
                <a:latin typeface="Söhne"/>
              </a:rPr>
              <a:t>**Age &amp; Consumption Frequency**: Respondents aged 19-30 show the highest energy drink consumption, particularly 2-3 times a week (1917), followed by the 15-18 age group, also preferring 2-3 times a week (539).</a:t>
            </a:r>
            <a:endParaRPr lang="en-CA" sz="900" dirty="0"/>
          </a:p>
        </p:txBody>
      </p:sp>
      <p:pic>
        <p:nvPicPr>
          <p:cNvPr id="11" name="Graphic 10" descr="Arrow: Slight curve with solid fill">
            <a:extLst>
              <a:ext uri="{FF2B5EF4-FFF2-40B4-BE49-F238E27FC236}">
                <a16:creationId xmlns:a16="http://schemas.microsoft.com/office/drawing/2014/main" id="{DAA52397-991B-1BBD-5FA9-164AA63A0E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5610012" y="2809094"/>
            <a:ext cx="1389800" cy="1207977"/>
          </a:xfrm>
          <a:prstGeom prst="rect">
            <a:avLst/>
          </a:prstGeom>
          <a:scene3d>
            <a:camera prst="orthographicFront">
              <a:rot lat="3600000" lon="600000" rev="0"/>
            </a:camera>
            <a:lightRig rig="threePt" dir="t"/>
          </a:scene3d>
        </p:spPr>
      </p:pic>
    </p:spTree>
    <p:extLst>
      <p:ext uri="{BB962C8B-B14F-4D97-AF65-F5344CB8AC3E}">
        <p14:creationId xmlns:p14="http://schemas.microsoft.com/office/powerpoint/2010/main" val="30923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1ACA-1B9E-3F95-ECEF-EEBCACC48899}"/>
              </a:ext>
            </a:extLst>
          </p:cNvPr>
          <p:cNvSpPr>
            <a:spLocks noGrp="1"/>
          </p:cNvSpPr>
          <p:nvPr>
            <p:ph type="title"/>
          </p:nvPr>
        </p:nvSpPr>
        <p:spPr>
          <a:xfrm>
            <a:off x="1295402" y="1270454"/>
            <a:ext cx="3660056" cy="1325373"/>
          </a:xfrm>
        </p:spPr>
        <p:txBody>
          <a:bodyPr anchor="b">
            <a:normAutofit/>
          </a:bodyPr>
          <a:lstStyle/>
          <a:p>
            <a:r>
              <a:rPr lang="en-CA" sz="2400" dirty="0"/>
              <a:t>Recommendations for </a:t>
            </a:r>
            <a:r>
              <a:rPr lang="en-CA" sz="2400" dirty="0" err="1"/>
              <a:t>CodeX</a:t>
            </a:r>
            <a:endParaRPr lang="en-CA" sz="2400" dirty="0"/>
          </a:p>
        </p:txBody>
      </p:sp>
      <p:sp>
        <p:nvSpPr>
          <p:cNvPr id="9" name="Content Placeholder 8">
            <a:extLst>
              <a:ext uri="{FF2B5EF4-FFF2-40B4-BE49-F238E27FC236}">
                <a16:creationId xmlns:a16="http://schemas.microsoft.com/office/drawing/2014/main" id="{4BE471D2-0A18-341C-11D1-A167B96DD4D6}"/>
              </a:ext>
            </a:extLst>
          </p:cNvPr>
          <p:cNvSpPr>
            <a:spLocks noGrp="1"/>
          </p:cNvSpPr>
          <p:nvPr>
            <p:ph idx="1"/>
          </p:nvPr>
        </p:nvSpPr>
        <p:spPr>
          <a:xfrm>
            <a:off x="1295401" y="2782096"/>
            <a:ext cx="3660057" cy="3382094"/>
          </a:xfrm>
        </p:spPr>
        <p:txBody>
          <a:bodyPr>
            <a:normAutofit/>
          </a:bodyPr>
          <a:lstStyle/>
          <a:p>
            <a:pPr algn="ctr"/>
            <a:r>
              <a:rPr lang="en-US" sz="1600"/>
              <a:t>Improving taste by the respondents’ improvement desire</a:t>
            </a:r>
          </a:p>
          <a:p>
            <a:pPr algn="ctr"/>
            <a:r>
              <a:rPr lang="en-US" sz="1600"/>
              <a:t>Increasing product availability in specific cities</a:t>
            </a:r>
          </a:p>
          <a:p>
            <a:pPr algn="ctr"/>
            <a:r>
              <a:rPr lang="en-US" sz="1600"/>
              <a:t>Specific Marketing based on marketing channel insights and purchase location</a:t>
            </a:r>
          </a:p>
          <a:p>
            <a:pPr algn="ctr"/>
            <a:r>
              <a:rPr lang="en-US" sz="1600"/>
              <a:t>Introducing brand ambassadors</a:t>
            </a:r>
          </a:p>
        </p:txBody>
      </p:sp>
      <p:pic>
        <p:nvPicPr>
          <p:cNvPr id="5" name="Content Placeholder 4" descr="A person in a suit and tie standing under an umbrella&#10;&#10;Description automatically generated">
            <a:extLst>
              <a:ext uri="{FF2B5EF4-FFF2-40B4-BE49-F238E27FC236}">
                <a16:creationId xmlns:a16="http://schemas.microsoft.com/office/drawing/2014/main" id="{28A56743-F2B7-AC04-0E04-41472AFB5730}"/>
              </a:ext>
            </a:extLst>
          </p:cNvPr>
          <p:cNvPicPr>
            <a:picLocks noChangeAspect="1"/>
          </p:cNvPicPr>
          <p:nvPr/>
        </p:nvPicPr>
        <p:blipFill rotWithShape="1">
          <a:blip r:embed="rId2">
            <a:extLst>
              <a:ext uri="{28A0092B-C50C-407E-A947-70E740481C1C}">
                <a14:useLocalDpi xmlns:a14="http://schemas.microsoft.com/office/drawing/2010/main" val="0"/>
              </a:ext>
            </a:extLst>
          </a:blip>
          <a:srcRect t="867" r="2" b="9661"/>
          <a:stretch/>
        </p:blipFill>
        <p:spPr>
          <a:xfrm>
            <a:off x="5418668" y="110570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18683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471C-63FA-E963-B049-A895D1981F18}"/>
              </a:ext>
            </a:extLst>
          </p:cNvPr>
          <p:cNvSpPr>
            <a:spLocks noGrp="1"/>
          </p:cNvSpPr>
          <p:nvPr>
            <p:ph type="title"/>
          </p:nvPr>
        </p:nvSpPr>
        <p:spPr/>
        <p:txBody>
          <a:bodyPr>
            <a:normAutofit fontScale="90000"/>
          </a:bodyPr>
          <a:lstStyle/>
          <a:p>
            <a:r>
              <a:rPr lang="en-US" sz="4400" dirty="0"/>
              <a:t>Improving taste by the respondents’ improvement desire</a:t>
            </a:r>
            <a:endParaRPr lang="en-CA" dirty="0"/>
          </a:p>
        </p:txBody>
      </p:sp>
      <p:pic>
        <p:nvPicPr>
          <p:cNvPr id="6" name="Picture 5">
            <a:extLst>
              <a:ext uri="{FF2B5EF4-FFF2-40B4-BE49-F238E27FC236}">
                <a16:creationId xmlns:a16="http://schemas.microsoft.com/office/drawing/2014/main" id="{7407D130-B969-C604-49B3-212CDB07622C}"/>
              </a:ext>
            </a:extLst>
          </p:cNvPr>
          <p:cNvPicPr>
            <a:picLocks noChangeAspect="1"/>
          </p:cNvPicPr>
          <p:nvPr/>
        </p:nvPicPr>
        <p:blipFill>
          <a:blip r:embed="rId3"/>
          <a:stretch>
            <a:fillRect/>
          </a:stretch>
        </p:blipFill>
        <p:spPr>
          <a:xfrm>
            <a:off x="7165909" y="3304118"/>
            <a:ext cx="4022855" cy="1946543"/>
          </a:xfrm>
          <a:prstGeom prst="rect">
            <a:avLst/>
          </a:prstGeom>
        </p:spPr>
      </p:pic>
      <p:pic>
        <p:nvPicPr>
          <p:cNvPr id="7" name="Picture 6">
            <a:extLst>
              <a:ext uri="{FF2B5EF4-FFF2-40B4-BE49-F238E27FC236}">
                <a16:creationId xmlns:a16="http://schemas.microsoft.com/office/drawing/2014/main" id="{D91B9DBF-A823-464E-E8ED-23129E4D710F}"/>
              </a:ext>
            </a:extLst>
          </p:cNvPr>
          <p:cNvPicPr>
            <a:picLocks noChangeAspect="1"/>
          </p:cNvPicPr>
          <p:nvPr/>
        </p:nvPicPr>
        <p:blipFill>
          <a:blip r:embed="rId4"/>
          <a:stretch>
            <a:fillRect/>
          </a:stretch>
        </p:blipFill>
        <p:spPr>
          <a:xfrm>
            <a:off x="1199448" y="2647074"/>
            <a:ext cx="2262210" cy="1611765"/>
          </a:xfrm>
          <a:prstGeom prst="rect">
            <a:avLst/>
          </a:prstGeom>
        </p:spPr>
      </p:pic>
      <p:sp>
        <p:nvSpPr>
          <p:cNvPr id="8" name="Speech Bubble: Rectangle with Corners Rounded 7">
            <a:extLst>
              <a:ext uri="{FF2B5EF4-FFF2-40B4-BE49-F238E27FC236}">
                <a16:creationId xmlns:a16="http://schemas.microsoft.com/office/drawing/2014/main" id="{82D5F4C4-23E5-E1F9-1402-83406AF654AC}"/>
              </a:ext>
            </a:extLst>
          </p:cNvPr>
          <p:cNvSpPr/>
          <p:nvPr/>
        </p:nvSpPr>
        <p:spPr>
          <a:xfrm rot="242231">
            <a:off x="4370465" y="2623166"/>
            <a:ext cx="2735934" cy="1337017"/>
          </a:xfrm>
          <a:prstGeom prst="wedgeRoundRectCallout">
            <a:avLst>
              <a:gd name="adj1" fmla="val 74861"/>
              <a:gd name="adj2" fmla="val 8791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**Taste Upgrade Needs**: Respondents seek improved taste with less sugar, natural ingredients, wider flavor choices, and healthier options to enhance </a:t>
            </a:r>
            <a:r>
              <a:rPr lang="en-US" sz="1200" b="0" i="0" dirty="0" err="1">
                <a:solidFill>
                  <a:srgbClr val="374151"/>
                </a:solidFill>
                <a:effectLst/>
                <a:latin typeface="Söhne"/>
              </a:rPr>
              <a:t>CodeX</a:t>
            </a:r>
            <a:r>
              <a:rPr lang="en-US" sz="1200" b="0" i="0" dirty="0">
                <a:solidFill>
                  <a:srgbClr val="374151"/>
                </a:solidFill>
                <a:effectLst/>
                <a:latin typeface="Söhne"/>
              </a:rPr>
              <a:t> energy drinks' appeal.</a:t>
            </a:r>
            <a:endParaRPr lang="en-CA" sz="1200" dirty="0"/>
          </a:p>
        </p:txBody>
      </p:sp>
      <p:sp>
        <p:nvSpPr>
          <p:cNvPr id="9" name="Speech Bubble: Rectangle with Corners Rounded 8">
            <a:extLst>
              <a:ext uri="{FF2B5EF4-FFF2-40B4-BE49-F238E27FC236}">
                <a16:creationId xmlns:a16="http://schemas.microsoft.com/office/drawing/2014/main" id="{8245F842-6730-D770-ACA7-78695639907A}"/>
              </a:ext>
            </a:extLst>
          </p:cNvPr>
          <p:cNvSpPr/>
          <p:nvPr/>
        </p:nvSpPr>
        <p:spPr>
          <a:xfrm rot="242231">
            <a:off x="2847066" y="4272813"/>
            <a:ext cx="2287595" cy="1307774"/>
          </a:xfrm>
          <a:prstGeom prst="wedgeRoundRectCallout">
            <a:avLst>
              <a:gd name="adj1" fmla="val -95510"/>
              <a:gd name="adj2" fmla="val -505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**Taste Enhancement**: Respondents desire improved taste across all levels, with a significant interest shown by those at taste experience levels 3, 4, and 5.</a:t>
            </a:r>
            <a:endParaRPr lang="en-CA" sz="1200" dirty="0"/>
          </a:p>
        </p:txBody>
      </p:sp>
    </p:spTree>
    <p:extLst>
      <p:ext uri="{BB962C8B-B14F-4D97-AF65-F5344CB8AC3E}">
        <p14:creationId xmlns:p14="http://schemas.microsoft.com/office/powerpoint/2010/main" val="336125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471C-63FA-E963-B049-A895D1981F18}"/>
              </a:ext>
            </a:extLst>
          </p:cNvPr>
          <p:cNvSpPr>
            <a:spLocks noGrp="1"/>
          </p:cNvSpPr>
          <p:nvPr>
            <p:ph type="title"/>
          </p:nvPr>
        </p:nvSpPr>
        <p:spPr/>
        <p:txBody>
          <a:bodyPr>
            <a:normAutofit fontScale="90000"/>
          </a:bodyPr>
          <a:lstStyle/>
          <a:p>
            <a:r>
              <a:rPr lang="en-US" sz="4400" dirty="0"/>
              <a:t>Increasing product availability in specific cities</a:t>
            </a:r>
          </a:p>
        </p:txBody>
      </p:sp>
      <p:pic>
        <p:nvPicPr>
          <p:cNvPr id="6" name="Picture 5">
            <a:extLst>
              <a:ext uri="{FF2B5EF4-FFF2-40B4-BE49-F238E27FC236}">
                <a16:creationId xmlns:a16="http://schemas.microsoft.com/office/drawing/2014/main" id="{9B632A18-2EDD-23B0-28E7-CCF00EE0E018}"/>
              </a:ext>
            </a:extLst>
          </p:cNvPr>
          <p:cNvPicPr>
            <a:picLocks noChangeAspect="1"/>
          </p:cNvPicPr>
          <p:nvPr/>
        </p:nvPicPr>
        <p:blipFill>
          <a:blip r:embed="rId3"/>
          <a:stretch>
            <a:fillRect/>
          </a:stretch>
        </p:blipFill>
        <p:spPr>
          <a:xfrm>
            <a:off x="1562129" y="2761861"/>
            <a:ext cx="5586482" cy="2323323"/>
          </a:xfrm>
          <a:prstGeom prst="rect">
            <a:avLst/>
          </a:prstGeom>
        </p:spPr>
      </p:pic>
      <p:sp>
        <p:nvSpPr>
          <p:cNvPr id="7" name="Speech Bubble: Rectangle with Corners Rounded 6">
            <a:extLst>
              <a:ext uri="{FF2B5EF4-FFF2-40B4-BE49-F238E27FC236}">
                <a16:creationId xmlns:a16="http://schemas.microsoft.com/office/drawing/2014/main" id="{353542A0-A6E7-B5B0-1D57-144AB2C2C518}"/>
              </a:ext>
            </a:extLst>
          </p:cNvPr>
          <p:cNvSpPr/>
          <p:nvPr/>
        </p:nvSpPr>
        <p:spPr>
          <a:xfrm rot="242231">
            <a:off x="8105325" y="4406765"/>
            <a:ext cx="3126127" cy="1723028"/>
          </a:xfrm>
          <a:prstGeom prst="wedgeRoundRectCallout">
            <a:avLst>
              <a:gd name="adj1" fmla="val -95510"/>
              <a:gd name="adj2" fmla="val -505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**City Expansion Focus**: Target cities like Bangalore, Hyderabad, Mumbai, and Chennai, where a notable portion of respondents express interest in </a:t>
            </a:r>
            <a:r>
              <a:rPr lang="en-US" sz="1200" b="0" i="0" dirty="0" err="1">
                <a:solidFill>
                  <a:srgbClr val="374151"/>
                </a:solidFill>
                <a:effectLst/>
                <a:latin typeface="Söhne"/>
              </a:rPr>
              <a:t>CodeX</a:t>
            </a:r>
            <a:r>
              <a:rPr lang="en-US" sz="1200" b="0" i="0" dirty="0">
                <a:solidFill>
                  <a:srgbClr val="374151"/>
                </a:solidFill>
                <a:effectLst/>
                <a:latin typeface="Söhne"/>
              </a:rPr>
              <a:t> after hearing about it, indicating potential growth opportunities.</a:t>
            </a:r>
            <a:endParaRPr lang="en-CA" sz="1200" dirty="0"/>
          </a:p>
        </p:txBody>
      </p:sp>
    </p:spTree>
    <p:extLst>
      <p:ext uri="{BB962C8B-B14F-4D97-AF65-F5344CB8AC3E}">
        <p14:creationId xmlns:p14="http://schemas.microsoft.com/office/powerpoint/2010/main" val="438736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471C-63FA-E963-B049-A895D1981F18}"/>
              </a:ext>
            </a:extLst>
          </p:cNvPr>
          <p:cNvSpPr>
            <a:spLocks noGrp="1"/>
          </p:cNvSpPr>
          <p:nvPr>
            <p:ph type="title"/>
          </p:nvPr>
        </p:nvSpPr>
        <p:spPr>
          <a:xfrm>
            <a:off x="4275438" y="1019748"/>
            <a:ext cx="7230762" cy="1293028"/>
          </a:xfrm>
        </p:spPr>
        <p:txBody>
          <a:bodyPr>
            <a:normAutofit fontScale="90000"/>
          </a:bodyPr>
          <a:lstStyle/>
          <a:p>
            <a:r>
              <a:rPr lang="en-US" sz="4400" dirty="0"/>
              <a:t>Specific Marketing based on marketing channel insights and purchase location</a:t>
            </a:r>
          </a:p>
        </p:txBody>
      </p:sp>
      <p:pic>
        <p:nvPicPr>
          <p:cNvPr id="6" name="Picture 5">
            <a:extLst>
              <a:ext uri="{FF2B5EF4-FFF2-40B4-BE49-F238E27FC236}">
                <a16:creationId xmlns:a16="http://schemas.microsoft.com/office/drawing/2014/main" id="{0BAF35A6-54FC-5D00-0792-7A8FB9F6B574}"/>
              </a:ext>
            </a:extLst>
          </p:cNvPr>
          <p:cNvPicPr>
            <a:picLocks noChangeAspect="1"/>
          </p:cNvPicPr>
          <p:nvPr/>
        </p:nvPicPr>
        <p:blipFill>
          <a:blip r:embed="rId3"/>
          <a:stretch>
            <a:fillRect/>
          </a:stretch>
        </p:blipFill>
        <p:spPr>
          <a:xfrm>
            <a:off x="7536970" y="3586300"/>
            <a:ext cx="3721842" cy="2605883"/>
          </a:xfrm>
          <a:prstGeom prst="rect">
            <a:avLst/>
          </a:prstGeom>
        </p:spPr>
      </p:pic>
      <p:pic>
        <p:nvPicPr>
          <p:cNvPr id="8" name="Picture 7">
            <a:extLst>
              <a:ext uri="{FF2B5EF4-FFF2-40B4-BE49-F238E27FC236}">
                <a16:creationId xmlns:a16="http://schemas.microsoft.com/office/drawing/2014/main" id="{C8729524-A4F9-74C6-1BED-21D7F2D31F51}"/>
              </a:ext>
            </a:extLst>
          </p:cNvPr>
          <p:cNvPicPr>
            <a:picLocks noChangeAspect="1"/>
          </p:cNvPicPr>
          <p:nvPr/>
        </p:nvPicPr>
        <p:blipFill>
          <a:blip r:embed="rId4"/>
          <a:stretch>
            <a:fillRect/>
          </a:stretch>
        </p:blipFill>
        <p:spPr>
          <a:xfrm>
            <a:off x="933188" y="2559267"/>
            <a:ext cx="4466860" cy="2012735"/>
          </a:xfrm>
          <a:prstGeom prst="rect">
            <a:avLst/>
          </a:prstGeom>
        </p:spPr>
      </p:pic>
      <p:sp>
        <p:nvSpPr>
          <p:cNvPr id="9" name="Speech Bubble: Rectangle with Corners Rounded 8">
            <a:extLst>
              <a:ext uri="{FF2B5EF4-FFF2-40B4-BE49-F238E27FC236}">
                <a16:creationId xmlns:a16="http://schemas.microsoft.com/office/drawing/2014/main" id="{AB189BA7-0314-95B7-DC8B-562A9910695F}"/>
              </a:ext>
            </a:extLst>
          </p:cNvPr>
          <p:cNvSpPr/>
          <p:nvPr/>
        </p:nvSpPr>
        <p:spPr>
          <a:xfrm rot="242231">
            <a:off x="5749789" y="2612846"/>
            <a:ext cx="2395975" cy="1205237"/>
          </a:xfrm>
          <a:prstGeom prst="wedgeRoundRectCallout">
            <a:avLst>
              <a:gd name="adj1" fmla="val 90629"/>
              <a:gd name="adj2" fmla="val 541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**Effective Channels**: Utilize online ads and TV commercials as primary marketing channels, while also considering outdoor billboards and print media for a well-rounded approach.</a:t>
            </a:r>
            <a:endParaRPr lang="en-CA" sz="1200" dirty="0"/>
          </a:p>
        </p:txBody>
      </p:sp>
      <p:sp>
        <p:nvSpPr>
          <p:cNvPr id="10" name="Speech Bubble: Rectangle with Corners Rounded 9">
            <a:extLst>
              <a:ext uri="{FF2B5EF4-FFF2-40B4-BE49-F238E27FC236}">
                <a16:creationId xmlns:a16="http://schemas.microsoft.com/office/drawing/2014/main" id="{5FEEC102-F3D7-EB60-AD17-6302E7339365}"/>
              </a:ext>
            </a:extLst>
          </p:cNvPr>
          <p:cNvSpPr/>
          <p:nvPr/>
        </p:nvSpPr>
        <p:spPr>
          <a:xfrm rot="242231">
            <a:off x="3903900" y="4578074"/>
            <a:ext cx="2344320" cy="1455760"/>
          </a:xfrm>
          <a:prstGeom prst="wedgeRoundRectCallout">
            <a:avLst>
              <a:gd name="adj1" fmla="val -95510"/>
              <a:gd name="adj2" fmla="val -5055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**Targeted Marketing**: Focus on supermarkets and online retailers, with strong potential in gyms and local stores too.</a:t>
            </a:r>
            <a:endParaRPr lang="en-CA" sz="1200" dirty="0"/>
          </a:p>
        </p:txBody>
      </p:sp>
    </p:spTree>
    <p:extLst>
      <p:ext uri="{BB962C8B-B14F-4D97-AF65-F5344CB8AC3E}">
        <p14:creationId xmlns:p14="http://schemas.microsoft.com/office/powerpoint/2010/main" val="90611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0471C-63FA-E963-B049-A895D1981F18}"/>
              </a:ext>
            </a:extLst>
          </p:cNvPr>
          <p:cNvSpPr>
            <a:spLocks noGrp="1"/>
          </p:cNvSpPr>
          <p:nvPr>
            <p:ph type="title"/>
          </p:nvPr>
        </p:nvSpPr>
        <p:spPr/>
        <p:txBody>
          <a:bodyPr>
            <a:normAutofit fontScale="90000"/>
          </a:bodyPr>
          <a:lstStyle/>
          <a:p>
            <a:r>
              <a:rPr lang="en-US" sz="4400" dirty="0"/>
              <a:t>Introducing brand ambassadors</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Microsoft Power BI">
                <a:extLst>
                  <a:ext uri="{FF2B5EF4-FFF2-40B4-BE49-F238E27FC236}">
                    <a16:creationId xmlns:a16="http://schemas.microsoft.com/office/drawing/2014/main" id="{A6E2DBFF-F1E4-50FE-9204-F0CC2C92115C}"/>
                  </a:ext>
                </a:extLst>
              </p:cNvPr>
              <p:cNvGraphicFramePr>
                <a:graphicFrameLocks noGrp="1"/>
              </p:cNvGraphicFramePr>
              <p:nvPr>
                <p:ph idx="1"/>
                <p:extLst>
                  <p:ext uri="{D42A27DB-BD31-4B8C-83A1-F6EECF244321}">
                    <p14:modId xmlns:p14="http://schemas.microsoft.com/office/powerpoint/2010/main" val="3691535901"/>
                  </p:ext>
                </p:extLst>
              </p:nvPr>
            </p:nvGraphicFramePr>
            <p:xfrm>
              <a:off x="1295400" y="2557463"/>
              <a:ext cx="5749212" cy="3544757"/>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title="Microsoft Power BI">
                <a:extLst>
                  <a:ext uri="{FF2B5EF4-FFF2-40B4-BE49-F238E27FC236}">
                    <a16:creationId xmlns:a16="http://schemas.microsoft.com/office/drawing/2014/main" id="{A6E2DBFF-F1E4-50FE-9204-F0CC2C92115C}"/>
                  </a:ext>
                </a:extLst>
              </p:cNvPr>
              <p:cNvPicPr>
                <a:picLocks noGrp="1" noRot="1" noChangeAspect="1" noMove="1" noResize="1" noEditPoints="1" noAdjustHandles="1" noChangeArrowheads="1" noChangeShapeType="1"/>
              </p:cNvPicPr>
              <p:nvPr/>
            </p:nvPicPr>
            <p:blipFill>
              <a:blip r:embed="rId4"/>
              <a:stretch>
                <a:fillRect/>
              </a:stretch>
            </p:blipFill>
            <p:spPr>
              <a:xfrm>
                <a:off x="1295400" y="2557463"/>
                <a:ext cx="5749212" cy="3544757"/>
              </a:xfrm>
              <a:prstGeom prst="rect">
                <a:avLst/>
              </a:prstGeom>
            </p:spPr>
          </p:pic>
        </mc:Fallback>
      </mc:AlternateContent>
      <p:sp>
        <p:nvSpPr>
          <p:cNvPr id="3" name="Speech Bubble: Rectangle with Corners Rounded 2">
            <a:extLst>
              <a:ext uri="{FF2B5EF4-FFF2-40B4-BE49-F238E27FC236}">
                <a16:creationId xmlns:a16="http://schemas.microsoft.com/office/drawing/2014/main" id="{559D457E-D3E4-B506-B6CB-7810303992E7}"/>
              </a:ext>
            </a:extLst>
          </p:cNvPr>
          <p:cNvSpPr/>
          <p:nvPr/>
        </p:nvSpPr>
        <p:spPr>
          <a:xfrm rot="242231">
            <a:off x="8562385" y="4485440"/>
            <a:ext cx="2287595" cy="1404949"/>
          </a:xfrm>
          <a:prstGeom prst="wedgeRoundRectCallout">
            <a:avLst>
              <a:gd name="adj1" fmla="val -122411"/>
              <a:gd name="adj2" fmla="val -1084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374151"/>
                </a:solidFill>
                <a:effectLst/>
                <a:latin typeface="Söhne"/>
              </a:rPr>
              <a:t>**Leveraging Ambassadors**: Engaging brand ambassadors can capitalize on positive and neutral perceptions of </a:t>
            </a:r>
            <a:r>
              <a:rPr lang="en-US" sz="1200" b="0" i="0" dirty="0" err="1">
                <a:solidFill>
                  <a:srgbClr val="374151"/>
                </a:solidFill>
                <a:effectLst/>
                <a:latin typeface="Söhne"/>
              </a:rPr>
              <a:t>CodeX</a:t>
            </a:r>
            <a:r>
              <a:rPr lang="en-US" sz="1200" b="0" i="0" dirty="0">
                <a:solidFill>
                  <a:srgbClr val="374151"/>
                </a:solidFill>
                <a:effectLst/>
                <a:latin typeface="Söhne"/>
              </a:rPr>
              <a:t>, boosting credibility and recognition.</a:t>
            </a:r>
            <a:endParaRPr lang="en-CA" sz="1200" dirty="0"/>
          </a:p>
        </p:txBody>
      </p:sp>
    </p:spTree>
    <p:extLst>
      <p:ext uri="{BB962C8B-B14F-4D97-AF65-F5344CB8AC3E}">
        <p14:creationId xmlns:p14="http://schemas.microsoft.com/office/powerpoint/2010/main" val="2670014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6E3FBD5-0CEC-574F-1C6C-B350B3C34034}"/>
              </a:ext>
            </a:extLst>
          </p:cNvPr>
          <p:cNvGraphicFramePr>
            <a:graphicFrameLocks noGrp="1"/>
          </p:cNvGraphicFramePr>
          <p:nvPr>
            <p:extLst>
              <p:ext uri="{D42A27DB-BD31-4B8C-83A1-F6EECF244321}">
                <p14:modId xmlns:p14="http://schemas.microsoft.com/office/powerpoint/2010/main" val="965162603"/>
              </p:ext>
            </p:extLst>
          </p:nvPr>
        </p:nvGraphicFramePr>
        <p:xfrm>
          <a:off x="2733547" y="1997803"/>
          <a:ext cx="9166732" cy="4241042"/>
        </p:xfrm>
        <a:graphic>
          <a:graphicData uri="http://schemas.openxmlformats.org/drawingml/2006/table">
            <a:tbl>
              <a:tblPr firstRow="1" bandRow="1">
                <a:noFill/>
                <a:tableStyleId>{8799B23B-EC83-4686-B30A-512413B5E67A}</a:tableStyleId>
              </a:tblPr>
              <a:tblGrid>
                <a:gridCol w="1682567">
                  <a:extLst>
                    <a:ext uri="{9D8B030D-6E8A-4147-A177-3AD203B41FA5}">
                      <a16:colId xmlns:a16="http://schemas.microsoft.com/office/drawing/2014/main" val="3659764193"/>
                    </a:ext>
                  </a:extLst>
                </a:gridCol>
                <a:gridCol w="1262269">
                  <a:extLst>
                    <a:ext uri="{9D8B030D-6E8A-4147-A177-3AD203B41FA5}">
                      <a16:colId xmlns:a16="http://schemas.microsoft.com/office/drawing/2014/main" val="386565987"/>
                    </a:ext>
                  </a:extLst>
                </a:gridCol>
                <a:gridCol w="1043609">
                  <a:extLst>
                    <a:ext uri="{9D8B030D-6E8A-4147-A177-3AD203B41FA5}">
                      <a16:colId xmlns:a16="http://schemas.microsoft.com/office/drawing/2014/main" val="4288721958"/>
                    </a:ext>
                  </a:extLst>
                </a:gridCol>
                <a:gridCol w="1143000">
                  <a:extLst>
                    <a:ext uri="{9D8B030D-6E8A-4147-A177-3AD203B41FA5}">
                      <a16:colId xmlns:a16="http://schemas.microsoft.com/office/drawing/2014/main" val="56820989"/>
                    </a:ext>
                  </a:extLst>
                </a:gridCol>
                <a:gridCol w="1769165">
                  <a:extLst>
                    <a:ext uri="{9D8B030D-6E8A-4147-A177-3AD203B41FA5}">
                      <a16:colId xmlns:a16="http://schemas.microsoft.com/office/drawing/2014/main" val="3886646302"/>
                    </a:ext>
                  </a:extLst>
                </a:gridCol>
                <a:gridCol w="2266122">
                  <a:extLst>
                    <a:ext uri="{9D8B030D-6E8A-4147-A177-3AD203B41FA5}">
                      <a16:colId xmlns:a16="http://schemas.microsoft.com/office/drawing/2014/main" val="2134056790"/>
                    </a:ext>
                  </a:extLst>
                </a:gridCol>
              </a:tblGrid>
              <a:tr h="910407">
                <a:tc>
                  <a:txBody>
                    <a:bodyPr/>
                    <a:lstStyle/>
                    <a:p>
                      <a:pPr fontAlgn="b"/>
                      <a:r>
                        <a:rPr lang="en-CA" sz="1100" b="0" cap="none" spc="60" dirty="0">
                          <a:solidFill>
                            <a:schemeClr val="bg1"/>
                          </a:solidFill>
                          <a:effectLst/>
                        </a:rPr>
                        <a:t>Name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Industry Influence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Social Media Followers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Previous Brand Associations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Relevance to Target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Potential Benefits for </a:t>
                      </a:r>
                      <a:r>
                        <a:rPr lang="en-CA" sz="1100" b="0" cap="none" spc="60" dirty="0" err="1">
                          <a:solidFill>
                            <a:schemeClr val="bg1"/>
                          </a:solidFill>
                          <a:effectLst/>
                        </a:rPr>
                        <a:t>CodeX</a:t>
                      </a:r>
                      <a:endParaRPr lang="en-CA" sz="1100" b="0" cap="none" spc="60" dirty="0">
                        <a:solidFill>
                          <a:schemeClr val="bg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094169170"/>
                  </a:ext>
                </a:extLst>
              </a:tr>
              <a:tr h="666127">
                <a:tc>
                  <a:txBody>
                    <a:bodyPr/>
                    <a:lstStyle/>
                    <a:p>
                      <a:pPr fontAlgn="base"/>
                      <a:r>
                        <a:rPr lang="en-CA" sz="1000" cap="none" spc="0" dirty="0">
                          <a:solidFill>
                            <a:schemeClr val="tx1"/>
                          </a:solidFill>
                          <a:effectLst/>
                        </a:rPr>
                        <a:t>Virat Kohli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Cricket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100M+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Puma, Audi, Myntra, </a:t>
                      </a:r>
                      <a:r>
                        <a:rPr lang="en-CA" sz="1000" cap="none" spc="0" dirty="0" err="1">
                          <a:solidFill>
                            <a:schemeClr val="tx1"/>
                          </a:solidFill>
                          <a:effectLst/>
                        </a:rPr>
                        <a:t>Wrogn</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Youth, Fitness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US" sz="1000" cap="none" spc="0" dirty="0">
                          <a:solidFill>
                            <a:schemeClr val="tx1"/>
                          </a:solidFill>
                          <a:effectLst/>
                        </a:rPr>
                        <a:t>Increased Brand Awareness, Connect with 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575090619"/>
                  </a:ext>
                </a:extLst>
              </a:tr>
              <a:tr h="666127">
                <a:tc>
                  <a:txBody>
                    <a:bodyPr/>
                    <a:lstStyle/>
                    <a:p>
                      <a:pPr fontAlgn="base"/>
                      <a:r>
                        <a:rPr lang="en-CA" sz="1000" cap="none" spc="0" dirty="0">
                          <a:solidFill>
                            <a:schemeClr val="tx1"/>
                          </a:solidFill>
                          <a:effectLst/>
                        </a:rPr>
                        <a:t>Deepika Padukone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50M+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err="1">
                          <a:solidFill>
                            <a:schemeClr val="tx1"/>
                          </a:solidFill>
                          <a:effectLst/>
                        </a:rPr>
                        <a:t>L'Oreal</a:t>
                      </a:r>
                      <a:r>
                        <a:rPr lang="en-CA" sz="1000" cap="none" spc="0" dirty="0">
                          <a:solidFill>
                            <a:schemeClr val="tx1"/>
                          </a:solidFill>
                          <a:effectLst/>
                        </a:rPr>
                        <a:t>, Tanishq, Nike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Fashion &amp; Lifestyle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Enhanced Brand Appeal, Wider Female Audience Reach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2241006"/>
                  </a:ext>
                </a:extLst>
              </a:tr>
              <a:tr h="666127">
                <a:tc>
                  <a:txBody>
                    <a:bodyPr/>
                    <a:lstStyle/>
                    <a:p>
                      <a:pPr fontAlgn="base"/>
                      <a:r>
                        <a:rPr lang="en-CA" sz="1000" cap="none" spc="0">
                          <a:solidFill>
                            <a:schemeClr val="tx1"/>
                          </a:solidFill>
                          <a:effectLst/>
                        </a:rPr>
                        <a:t>Ranveer Singh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40M+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Adidas, Kansai </a:t>
                      </a:r>
                      <a:r>
                        <a:rPr lang="en-CA" sz="1000" cap="none" spc="0" dirty="0" err="1">
                          <a:solidFill>
                            <a:schemeClr val="tx1"/>
                          </a:solidFill>
                          <a:effectLst/>
                        </a:rPr>
                        <a:t>Nerolac</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Trendsetters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Energizing Brand Image, Youth Appeal</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7093645"/>
                  </a:ext>
                </a:extLst>
              </a:tr>
              <a:tr h="666127">
                <a:tc>
                  <a:txBody>
                    <a:bodyPr/>
                    <a:lstStyle/>
                    <a:p>
                      <a:pPr fontAlgn="base"/>
                      <a:r>
                        <a:rPr lang="en-CA" sz="1000" cap="none" spc="0" dirty="0">
                          <a:solidFill>
                            <a:schemeClr val="tx1"/>
                          </a:solidFill>
                          <a:effectLst/>
                        </a:rPr>
                        <a:t>PV Sindhu</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Badminton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JBL, Panasonic</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Brand Association with Success, Inspiration to Athletes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7181180"/>
                  </a:ext>
                </a:extLst>
              </a:tr>
              <a:tr h="666127">
                <a:tc>
                  <a:txBody>
                    <a:bodyPr/>
                    <a:lstStyle/>
                    <a:p>
                      <a:pPr fontAlgn="base"/>
                      <a:r>
                        <a:rPr lang="en-CA" sz="1000" cap="none" spc="0" dirty="0">
                          <a:solidFill>
                            <a:schemeClr val="tx1"/>
                          </a:solidFill>
                          <a:effectLst/>
                        </a:rPr>
                        <a:t>Bhumi </a:t>
                      </a:r>
                      <a:r>
                        <a:rPr lang="en-CA" sz="1000" cap="none" spc="0" dirty="0" err="1">
                          <a:solidFill>
                            <a:schemeClr val="tx1"/>
                          </a:solidFill>
                          <a:effectLst/>
                        </a:rPr>
                        <a:t>Pednekar</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Environment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15M+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Dabur, Pepsi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Environment-conscious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Sustainability &amp; Health Focus, Female Empowerment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2306002"/>
                  </a:ext>
                </a:extLst>
              </a:tr>
            </a:tbl>
          </a:graphicData>
        </a:graphic>
      </p:graphicFrame>
      <p:pic>
        <p:nvPicPr>
          <p:cNvPr id="1026" name="Picture 2" descr="5 Bowlers Who Dismissed Virat Kohli Most?">
            <a:extLst>
              <a:ext uri="{FF2B5EF4-FFF2-40B4-BE49-F238E27FC236}">
                <a16:creationId xmlns:a16="http://schemas.microsoft.com/office/drawing/2014/main" id="{E4FE7F48-5C50-293A-BAF1-3CC1B8775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04" y="1961893"/>
            <a:ext cx="2415223" cy="429373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56169D6-9D83-DB65-6263-FD44102D01BA}"/>
              </a:ext>
            </a:extLst>
          </p:cNvPr>
          <p:cNvSpPr>
            <a:spLocks noGrp="1"/>
          </p:cNvSpPr>
          <p:nvPr>
            <p:ph type="title"/>
          </p:nvPr>
        </p:nvSpPr>
        <p:spPr>
          <a:xfrm>
            <a:off x="2895600" y="764373"/>
            <a:ext cx="8610600" cy="1293028"/>
          </a:xfrm>
        </p:spPr>
        <p:txBody>
          <a:bodyPr>
            <a:normAutofit/>
          </a:bodyPr>
          <a:lstStyle/>
          <a:p>
            <a:pPr fontAlgn="base"/>
            <a:r>
              <a:rPr lang="en-CA" sz="4400" cap="none" spc="0" dirty="0">
                <a:solidFill>
                  <a:schemeClr val="tx1"/>
                </a:solidFill>
                <a:effectLst/>
              </a:rPr>
              <a:t>Virat Kohli</a:t>
            </a:r>
          </a:p>
        </p:txBody>
      </p:sp>
    </p:spTree>
    <p:extLst>
      <p:ext uri="{BB962C8B-B14F-4D97-AF65-F5344CB8AC3E}">
        <p14:creationId xmlns:p14="http://schemas.microsoft.com/office/powerpoint/2010/main" val="4044701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602D5C9-E2B3-FAF3-6FFA-657EBAA96EDC}"/>
              </a:ext>
            </a:extLst>
          </p:cNvPr>
          <p:cNvGraphicFramePr>
            <a:graphicFrameLocks noGrp="1"/>
          </p:cNvGraphicFramePr>
          <p:nvPr>
            <p:extLst>
              <p:ext uri="{D42A27DB-BD31-4B8C-83A1-F6EECF244321}">
                <p14:modId xmlns:p14="http://schemas.microsoft.com/office/powerpoint/2010/main" val="3345289988"/>
              </p:ext>
            </p:extLst>
          </p:nvPr>
        </p:nvGraphicFramePr>
        <p:xfrm>
          <a:off x="2807689" y="1997803"/>
          <a:ext cx="9166732" cy="4241042"/>
        </p:xfrm>
        <a:graphic>
          <a:graphicData uri="http://schemas.openxmlformats.org/drawingml/2006/table">
            <a:tbl>
              <a:tblPr firstRow="1" bandRow="1">
                <a:noFill/>
                <a:tableStyleId>{8799B23B-EC83-4686-B30A-512413B5E67A}</a:tableStyleId>
              </a:tblPr>
              <a:tblGrid>
                <a:gridCol w="1682567">
                  <a:extLst>
                    <a:ext uri="{9D8B030D-6E8A-4147-A177-3AD203B41FA5}">
                      <a16:colId xmlns:a16="http://schemas.microsoft.com/office/drawing/2014/main" val="3659764193"/>
                    </a:ext>
                  </a:extLst>
                </a:gridCol>
                <a:gridCol w="1262269">
                  <a:extLst>
                    <a:ext uri="{9D8B030D-6E8A-4147-A177-3AD203B41FA5}">
                      <a16:colId xmlns:a16="http://schemas.microsoft.com/office/drawing/2014/main" val="386565987"/>
                    </a:ext>
                  </a:extLst>
                </a:gridCol>
                <a:gridCol w="1043609">
                  <a:extLst>
                    <a:ext uri="{9D8B030D-6E8A-4147-A177-3AD203B41FA5}">
                      <a16:colId xmlns:a16="http://schemas.microsoft.com/office/drawing/2014/main" val="4288721958"/>
                    </a:ext>
                  </a:extLst>
                </a:gridCol>
                <a:gridCol w="1143000">
                  <a:extLst>
                    <a:ext uri="{9D8B030D-6E8A-4147-A177-3AD203B41FA5}">
                      <a16:colId xmlns:a16="http://schemas.microsoft.com/office/drawing/2014/main" val="56820989"/>
                    </a:ext>
                  </a:extLst>
                </a:gridCol>
                <a:gridCol w="1769165">
                  <a:extLst>
                    <a:ext uri="{9D8B030D-6E8A-4147-A177-3AD203B41FA5}">
                      <a16:colId xmlns:a16="http://schemas.microsoft.com/office/drawing/2014/main" val="3886646302"/>
                    </a:ext>
                  </a:extLst>
                </a:gridCol>
                <a:gridCol w="2266122">
                  <a:extLst>
                    <a:ext uri="{9D8B030D-6E8A-4147-A177-3AD203B41FA5}">
                      <a16:colId xmlns:a16="http://schemas.microsoft.com/office/drawing/2014/main" val="2134056790"/>
                    </a:ext>
                  </a:extLst>
                </a:gridCol>
              </a:tblGrid>
              <a:tr h="910407">
                <a:tc>
                  <a:txBody>
                    <a:bodyPr/>
                    <a:lstStyle/>
                    <a:p>
                      <a:pPr fontAlgn="b"/>
                      <a:r>
                        <a:rPr lang="en-CA" sz="1100" b="0" cap="none" spc="60" dirty="0">
                          <a:solidFill>
                            <a:schemeClr val="bg1"/>
                          </a:solidFill>
                          <a:effectLst/>
                        </a:rPr>
                        <a:t>Name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Industry Influence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Social Media Followers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Previous Brand Associations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Relevance to Target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Potential Benefits for </a:t>
                      </a:r>
                      <a:r>
                        <a:rPr lang="en-CA" sz="1100" b="0" cap="none" spc="60" dirty="0" err="1">
                          <a:solidFill>
                            <a:schemeClr val="bg1"/>
                          </a:solidFill>
                          <a:effectLst/>
                        </a:rPr>
                        <a:t>CodeX</a:t>
                      </a:r>
                      <a:endParaRPr lang="en-CA" sz="1100" b="0" cap="none" spc="60" dirty="0">
                        <a:solidFill>
                          <a:schemeClr val="bg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094169170"/>
                  </a:ext>
                </a:extLst>
              </a:tr>
              <a:tr h="666127">
                <a:tc>
                  <a:txBody>
                    <a:bodyPr/>
                    <a:lstStyle/>
                    <a:p>
                      <a:pPr fontAlgn="base"/>
                      <a:r>
                        <a:rPr lang="en-CA" sz="1000" cap="none" spc="0" dirty="0">
                          <a:solidFill>
                            <a:schemeClr val="tx1"/>
                          </a:solidFill>
                          <a:effectLst/>
                        </a:rPr>
                        <a:t>Virat Kohli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Cricket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100M+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Puma, Audi, Myntra, </a:t>
                      </a:r>
                      <a:r>
                        <a:rPr lang="en-CA" sz="1000" cap="none" spc="0" dirty="0" err="1">
                          <a:solidFill>
                            <a:schemeClr val="tx1"/>
                          </a:solidFill>
                          <a:effectLst/>
                        </a:rPr>
                        <a:t>Wrogn</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Fitness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Increased Brand Awareness, Connect with 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5090619"/>
                  </a:ext>
                </a:extLst>
              </a:tr>
              <a:tr h="666127">
                <a:tc>
                  <a:txBody>
                    <a:bodyPr/>
                    <a:lstStyle/>
                    <a:p>
                      <a:pPr fontAlgn="base"/>
                      <a:r>
                        <a:rPr lang="en-CA" sz="1000" cap="none" spc="0" dirty="0">
                          <a:solidFill>
                            <a:schemeClr val="tx1"/>
                          </a:solidFill>
                          <a:effectLst/>
                        </a:rPr>
                        <a:t>Deepika Padukone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50M+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err="1">
                          <a:solidFill>
                            <a:schemeClr val="tx1"/>
                          </a:solidFill>
                          <a:effectLst/>
                        </a:rPr>
                        <a:t>L'Oreal</a:t>
                      </a:r>
                      <a:r>
                        <a:rPr lang="en-CA" sz="1000" cap="none" spc="0" dirty="0">
                          <a:solidFill>
                            <a:schemeClr val="tx1"/>
                          </a:solidFill>
                          <a:effectLst/>
                        </a:rPr>
                        <a:t>, Tanishq, Nike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Youth, Fashion &amp; Lifestyle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US" sz="1000" cap="none" spc="0" dirty="0">
                          <a:solidFill>
                            <a:schemeClr val="tx1"/>
                          </a:solidFill>
                          <a:effectLst/>
                        </a:rPr>
                        <a:t>Enhanced Brand Appeal, Wider Female Audience Reach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862241006"/>
                  </a:ext>
                </a:extLst>
              </a:tr>
              <a:tr h="666127">
                <a:tc>
                  <a:txBody>
                    <a:bodyPr/>
                    <a:lstStyle/>
                    <a:p>
                      <a:pPr fontAlgn="base"/>
                      <a:r>
                        <a:rPr lang="en-CA" sz="1000" cap="none" spc="0">
                          <a:solidFill>
                            <a:schemeClr val="tx1"/>
                          </a:solidFill>
                          <a:effectLst/>
                        </a:rPr>
                        <a:t>Ranveer Singh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40M+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Adidas, Kansai </a:t>
                      </a:r>
                      <a:r>
                        <a:rPr lang="en-CA" sz="1000" cap="none" spc="0" dirty="0" err="1">
                          <a:solidFill>
                            <a:schemeClr val="tx1"/>
                          </a:solidFill>
                          <a:effectLst/>
                        </a:rPr>
                        <a:t>Nerolac</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Trendsetters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Energizing Brand Image, Youth Appeal</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7093645"/>
                  </a:ext>
                </a:extLst>
              </a:tr>
              <a:tr h="666127">
                <a:tc>
                  <a:txBody>
                    <a:bodyPr/>
                    <a:lstStyle/>
                    <a:p>
                      <a:pPr fontAlgn="base"/>
                      <a:r>
                        <a:rPr lang="en-CA" sz="1000" cap="none" spc="0" dirty="0">
                          <a:solidFill>
                            <a:schemeClr val="tx1"/>
                          </a:solidFill>
                          <a:effectLst/>
                        </a:rPr>
                        <a:t>PV Sindhu</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Badminton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JBL, Panasonic</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Brand Association with Success, Inspiration to Athletes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7181180"/>
                  </a:ext>
                </a:extLst>
              </a:tr>
              <a:tr h="666127">
                <a:tc>
                  <a:txBody>
                    <a:bodyPr/>
                    <a:lstStyle/>
                    <a:p>
                      <a:pPr fontAlgn="base"/>
                      <a:r>
                        <a:rPr lang="en-CA" sz="1000" cap="none" spc="0" dirty="0">
                          <a:solidFill>
                            <a:schemeClr val="tx1"/>
                          </a:solidFill>
                          <a:effectLst/>
                        </a:rPr>
                        <a:t>Bhumi </a:t>
                      </a:r>
                      <a:r>
                        <a:rPr lang="en-CA" sz="1000" cap="none" spc="0" dirty="0" err="1">
                          <a:solidFill>
                            <a:schemeClr val="tx1"/>
                          </a:solidFill>
                          <a:effectLst/>
                        </a:rPr>
                        <a:t>Pednekar</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Environment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15M+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Dabur, Pepsi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Environment-conscious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Sustainability &amp; Health Focus, Female Empowerment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2306002"/>
                  </a:ext>
                </a:extLst>
              </a:tr>
            </a:tbl>
          </a:graphicData>
        </a:graphic>
      </p:graphicFrame>
      <p:pic>
        <p:nvPicPr>
          <p:cNvPr id="2052" name="Picture 4" descr="Everything we know about Deepika Padukone's new self-care brand | Vogue  India">
            <a:extLst>
              <a:ext uri="{FF2B5EF4-FFF2-40B4-BE49-F238E27FC236}">
                <a16:creationId xmlns:a16="http://schemas.microsoft.com/office/drawing/2014/main" id="{F00D4C1B-22BC-1710-DDCF-CD5F9C0BE8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93"/>
          <a:stretch/>
        </p:blipFill>
        <p:spPr bwMode="auto">
          <a:xfrm>
            <a:off x="205947" y="1997652"/>
            <a:ext cx="2586259" cy="42440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3A35A26-65E6-1ACD-022D-236572AD43FF}"/>
              </a:ext>
            </a:extLst>
          </p:cNvPr>
          <p:cNvSpPr>
            <a:spLocks noGrp="1"/>
          </p:cNvSpPr>
          <p:nvPr>
            <p:ph type="title"/>
          </p:nvPr>
        </p:nvSpPr>
        <p:spPr>
          <a:xfrm>
            <a:off x="2895600" y="764373"/>
            <a:ext cx="8610600" cy="1293028"/>
          </a:xfrm>
        </p:spPr>
        <p:txBody>
          <a:bodyPr>
            <a:normAutofit/>
          </a:bodyPr>
          <a:lstStyle/>
          <a:p>
            <a:pPr fontAlgn="base"/>
            <a:r>
              <a:rPr lang="en-CA" sz="4400" cap="none" spc="0" dirty="0">
                <a:solidFill>
                  <a:schemeClr val="tx1"/>
                </a:solidFill>
                <a:effectLst/>
              </a:rPr>
              <a:t>Deepika Padukone</a:t>
            </a:r>
          </a:p>
        </p:txBody>
      </p:sp>
    </p:spTree>
    <p:extLst>
      <p:ext uri="{BB962C8B-B14F-4D97-AF65-F5344CB8AC3E}">
        <p14:creationId xmlns:p14="http://schemas.microsoft.com/office/powerpoint/2010/main" val="2994144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473E3CC-1AC1-33FA-0C96-8BD61B51799F}"/>
              </a:ext>
            </a:extLst>
          </p:cNvPr>
          <p:cNvSpPr>
            <a:spLocks noGrp="1"/>
          </p:cNvSpPr>
          <p:nvPr>
            <p:ph type="title"/>
          </p:nvPr>
        </p:nvSpPr>
        <p:spPr>
          <a:xfrm>
            <a:off x="5434513" y="365537"/>
            <a:ext cx="5410202" cy="1293028"/>
          </a:xfrm>
        </p:spPr>
        <p:txBody>
          <a:bodyPr vert="horz" lIns="91440" tIns="45720" rIns="91440" bIns="45720" rtlCol="0" anchor="ctr">
            <a:normAutofit/>
          </a:bodyPr>
          <a:lstStyle/>
          <a:p>
            <a:r>
              <a:rPr lang="en-US" dirty="0"/>
              <a:t>How? – Dataset, Ask &amp; Tools Used</a:t>
            </a:r>
          </a:p>
        </p:txBody>
      </p:sp>
      <p:pic>
        <p:nvPicPr>
          <p:cNvPr id="59" name="Content Placeholder 58">
            <a:extLst>
              <a:ext uri="{FF2B5EF4-FFF2-40B4-BE49-F238E27FC236}">
                <a16:creationId xmlns:a16="http://schemas.microsoft.com/office/drawing/2014/main" id="{4F89CE51-6A1C-3048-24F9-8963C4536737}"/>
              </a:ext>
            </a:extLst>
          </p:cNvPr>
          <p:cNvPicPr>
            <a:picLocks noGrp="1" noChangeAspect="1"/>
          </p:cNvPicPr>
          <p:nvPr>
            <p:ph idx="1"/>
          </p:nvPr>
        </p:nvPicPr>
        <p:blipFill>
          <a:blip r:embed="rId3"/>
          <a:stretch>
            <a:fillRect/>
          </a:stretch>
        </p:blipFill>
        <p:spPr>
          <a:xfrm>
            <a:off x="444841" y="764373"/>
            <a:ext cx="4392398" cy="5798547"/>
          </a:xfrm>
          <a:prstGeom prst="rect">
            <a:avLst/>
          </a:prstGeom>
        </p:spPr>
      </p:pic>
      <p:pic>
        <p:nvPicPr>
          <p:cNvPr id="6146" name="Picture 2" descr="Python (programming language) - Wikipedia">
            <a:extLst>
              <a:ext uri="{FF2B5EF4-FFF2-40B4-BE49-F238E27FC236}">
                <a16:creationId xmlns:a16="http://schemas.microsoft.com/office/drawing/2014/main" id="{F1A56B59-452E-3A5E-1893-07E93B9A3F7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89309" y="5833786"/>
            <a:ext cx="648851" cy="7125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42C15CF-D6C2-AF0B-7572-D9E2E5083387}"/>
              </a:ext>
            </a:extLst>
          </p:cNvPr>
          <p:cNvPicPr>
            <a:picLocks noChangeAspect="1"/>
          </p:cNvPicPr>
          <p:nvPr/>
        </p:nvPicPr>
        <p:blipFill rotWithShape="1">
          <a:blip r:embed="rId5"/>
          <a:srcRect r="1508" b="3"/>
          <a:stretch/>
        </p:blipFill>
        <p:spPr>
          <a:xfrm>
            <a:off x="5389255" y="2043509"/>
            <a:ext cx="6225572" cy="4550905"/>
          </a:xfrm>
          <a:prstGeom prst="rect">
            <a:avLst/>
          </a:prstGeom>
        </p:spPr>
      </p:pic>
      <p:sp>
        <p:nvSpPr>
          <p:cNvPr id="61" name="Title 18">
            <a:extLst>
              <a:ext uri="{FF2B5EF4-FFF2-40B4-BE49-F238E27FC236}">
                <a16:creationId xmlns:a16="http://schemas.microsoft.com/office/drawing/2014/main" id="{2AF532DD-93E4-149D-3F1D-622219ED6630}"/>
              </a:ext>
            </a:extLst>
          </p:cNvPr>
          <p:cNvSpPr txBox="1">
            <a:spLocks/>
          </p:cNvSpPr>
          <p:nvPr/>
        </p:nvSpPr>
        <p:spPr>
          <a:xfrm>
            <a:off x="6494827" y="1651583"/>
            <a:ext cx="5410201" cy="4024125"/>
          </a:xfrm>
          <a:prstGeom prst="rect">
            <a:avLst/>
          </a:prstGeom>
        </p:spPr>
        <p:txBody>
          <a:bodyPr vert="horz" lIns="91440" tIns="45720" rIns="91440" bIns="45720" rtlCol="0">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indent="-228600" algn="l" defTabSz="914400">
              <a:lnSpc>
                <a:spcPct val="90000"/>
              </a:lnSpc>
              <a:spcAft>
                <a:spcPts val="600"/>
              </a:spcAft>
              <a:buFont typeface="Arial" panose="020B0604020202020204" pitchFamily="34" charset="0"/>
              <a:buChar char="•"/>
            </a:pPr>
            <a:r>
              <a:rPr lang="en-US" sz="2000" dirty="0">
                <a:solidFill>
                  <a:schemeClr val="tx1"/>
                </a:solidFill>
                <a:latin typeface="+mn-lt"/>
                <a:ea typeface="+mn-ea"/>
                <a:cs typeface="+mn-cs"/>
              </a:rPr>
              <a:t>For analysis &amp; Visualization</a:t>
            </a:r>
          </a:p>
        </p:txBody>
      </p:sp>
      <p:pic>
        <p:nvPicPr>
          <p:cNvPr id="6150" name="Picture 6" descr="Microsoft Power BI Logo and symbol, meaning, history, PNG, brand">
            <a:extLst>
              <a:ext uri="{FF2B5EF4-FFF2-40B4-BE49-F238E27FC236}">
                <a16:creationId xmlns:a16="http://schemas.microsoft.com/office/drawing/2014/main" id="{D22DADBD-58E9-54B7-B5D6-ED414853F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94" y="5921338"/>
            <a:ext cx="604550" cy="51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79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092D86B-66B8-F746-707F-6DCDBF4AC6B8}"/>
              </a:ext>
            </a:extLst>
          </p:cNvPr>
          <p:cNvGraphicFramePr>
            <a:graphicFrameLocks noGrp="1"/>
          </p:cNvGraphicFramePr>
          <p:nvPr>
            <p:extLst>
              <p:ext uri="{D42A27DB-BD31-4B8C-83A1-F6EECF244321}">
                <p14:modId xmlns:p14="http://schemas.microsoft.com/office/powerpoint/2010/main" val="1245730339"/>
              </p:ext>
            </p:extLst>
          </p:nvPr>
        </p:nvGraphicFramePr>
        <p:xfrm>
          <a:off x="2715410" y="1997803"/>
          <a:ext cx="9166732" cy="4241042"/>
        </p:xfrm>
        <a:graphic>
          <a:graphicData uri="http://schemas.openxmlformats.org/drawingml/2006/table">
            <a:tbl>
              <a:tblPr firstRow="1" bandRow="1">
                <a:noFill/>
                <a:tableStyleId>{8799B23B-EC83-4686-B30A-512413B5E67A}</a:tableStyleId>
              </a:tblPr>
              <a:tblGrid>
                <a:gridCol w="1682567">
                  <a:extLst>
                    <a:ext uri="{9D8B030D-6E8A-4147-A177-3AD203B41FA5}">
                      <a16:colId xmlns:a16="http://schemas.microsoft.com/office/drawing/2014/main" val="3659764193"/>
                    </a:ext>
                  </a:extLst>
                </a:gridCol>
                <a:gridCol w="1262269">
                  <a:extLst>
                    <a:ext uri="{9D8B030D-6E8A-4147-A177-3AD203B41FA5}">
                      <a16:colId xmlns:a16="http://schemas.microsoft.com/office/drawing/2014/main" val="386565987"/>
                    </a:ext>
                  </a:extLst>
                </a:gridCol>
                <a:gridCol w="1043609">
                  <a:extLst>
                    <a:ext uri="{9D8B030D-6E8A-4147-A177-3AD203B41FA5}">
                      <a16:colId xmlns:a16="http://schemas.microsoft.com/office/drawing/2014/main" val="4288721958"/>
                    </a:ext>
                  </a:extLst>
                </a:gridCol>
                <a:gridCol w="1143000">
                  <a:extLst>
                    <a:ext uri="{9D8B030D-6E8A-4147-A177-3AD203B41FA5}">
                      <a16:colId xmlns:a16="http://schemas.microsoft.com/office/drawing/2014/main" val="56820989"/>
                    </a:ext>
                  </a:extLst>
                </a:gridCol>
                <a:gridCol w="1769165">
                  <a:extLst>
                    <a:ext uri="{9D8B030D-6E8A-4147-A177-3AD203B41FA5}">
                      <a16:colId xmlns:a16="http://schemas.microsoft.com/office/drawing/2014/main" val="3886646302"/>
                    </a:ext>
                  </a:extLst>
                </a:gridCol>
                <a:gridCol w="2266122">
                  <a:extLst>
                    <a:ext uri="{9D8B030D-6E8A-4147-A177-3AD203B41FA5}">
                      <a16:colId xmlns:a16="http://schemas.microsoft.com/office/drawing/2014/main" val="2134056790"/>
                    </a:ext>
                  </a:extLst>
                </a:gridCol>
              </a:tblGrid>
              <a:tr h="910407">
                <a:tc>
                  <a:txBody>
                    <a:bodyPr/>
                    <a:lstStyle/>
                    <a:p>
                      <a:pPr fontAlgn="b"/>
                      <a:r>
                        <a:rPr lang="en-CA" sz="1100" b="0" cap="none" spc="60" dirty="0">
                          <a:solidFill>
                            <a:schemeClr val="bg1"/>
                          </a:solidFill>
                          <a:effectLst/>
                        </a:rPr>
                        <a:t>Name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Industry Influence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Social Media Followers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Previous Brand Associations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Relevance to Target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Potential Benefits for </a:t>
                      </a:r>
                      <a:r>
                        <a:rPr lang="en-CA" sz="1100" b="0" cap="none" spc="60" dirty="0" err="1">
                          <a:solidFill>
                            <a:schemeClr val="bg1"/>
                          </a:solidFill>
                          <a:effectLst/>
                        </a:rPr>
                        <a:t>CodeX</a:t>
                      </a:r>
                      <a:endParaRPr lang="en-CA" sz="1100" b="0" cap="none" spc="60" dirty="0">
                        <a:solidFill>
                          <a:schemeClr val="bg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094169170"/>
                  </a:ext>
                </a:extLst>
              </a:tr>
              <a:tr h="666127">
                <a:tc>
                  <a:txBody>
                    <a:bodyPr/>
                    <a:lstStyle/>
                    <a:p>
                      <a:pPr fontAlgn="base"/>
                      <a:r>
                        <a:rPr lang="en-CA" sz="1000" cap="none" spc="0" dirty="0">
                          <a:solidFill>
                            <a:schemeClr val="tx1"/>
                          </a:solidFill>
                          <a:effectLst/>
                        </a:rPr>
                        <a:t>Virat Kohli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Cricket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100M+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Puma, Audi, Myntra, </a:t>
                      </a:r>
                      <a:r>
                        <a:rPr lang="en-CA" sz="1000" cap="none" spc="0" dirty="0" err="1">
                          <a:solidFill>
                            <a:schemeClr val="tx1"/>
                          </a:solidFill>
                          <a:effectLst/>
                        </a:rPr>
                        <a:t>Wrogn</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Fitness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Increased Brand Awareness, Connect with 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5090619"/>
                  </a:ext>
                </a:extLst>
              </a:tr>
              <a:tr h="666127">
                <a:tc>
                  <a:txBody>
                    <a:bodyPr/>
                    <a:lstStyle/>
                    <a:p>
                      <a:pPr fontAlgn="base"/>
                      <a:r>
                        <a:rPr lang="en-CA" sz="1000" cap="none" spc="0" dirty="0">
                          <a:solidFill>
                            <a:schemeClr val="tx1"/>
                          </a:solidFill>
                          <a:effectLst/>
                        </a:rPr>
                        <a:t>Deepika Padukone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50M+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err="1">
                          <a:solidFill>
                            <a:schemeClr val="tx1"/>
                          </a:solidFill>
                          <a:effectLst/>
                        </a:rPr>
                        <a:t>L'Oreal</a:t>
                      </a:r>
                      <a:r>
                        <a:rPr lang="en-CA" sz="1000" cap="none" spc="0" dirty="0">
                          <a:solidFill>
                            <a:schemeClr val="tx1"/>
                          </a:solidFill>
                          <a:effectLst/>
                        </a:rPr>
                        <a:t>, Tanishq, Nike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Fashion &amp; Lifestyle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Enhanced Brand Appeal, Wider Female Audience Reach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2241006"/>
                  </a:ext>
                </a:extLst>
              </a:tr>
              <a:tr h="666127">
                <a:tc>
                  <a:txBody>
                    <a:bodyPr/>
                    <a:lstStyle/>
                    <a:p>
                      <a:pPr fontAlgn="base"/>
                      <a:r>
                        <a:rPr lang="en-CA" sz="1000" cap="none" spc="0" dirty="0">
                          <a:solidFill>
                            <a:schemeClr val="tx1"/>
                          </a:solidFill>
                          <a:effectLst/>
                        </a:rPr>
                        <a:t>Ranveer Singh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40M+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Adidas, Kansai </a:t>
                      </a:r>
                      <a:r>
                        <a:rPr lang="en-CA" sz="1000" cap="none" spc="0" dirty="0" err="1">
                          <a:solidFill>
                            <a:schemeClr val="tx1"/>
                          </a:solidFill>
                          <a:effectLst/>
                        </a:rPr>
                        <a:t>Nerolac</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Youth, Trendsetters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US" sz="1000" cap="none" spc="0" dirty="0">
                          <a:solidFill>
                            <a:schemeClr val="tx1"/>
                          </a:solidFill>
                          <a:effectLst/>
                        </a:rPr>
                        <a:t>Energizing Brand Image, Youth Appeal</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687093645"/>
                  </a:ext>
                </a:extLst>
              </a:tr>
              <a:tr h="666127">
                <a:tc>
                  <a:txBody>
                    <a:bodyPr/>
                    <a:lstStyle/>
                    <a:p>
                      <a:pPr fontAlgn="base"/>
                      <a:r>
                        <a:rPr lang="en-CA" sz="1000" cap="none" spc="0" dirty="0">
                          <a:solidFill>
                            <a:schemeClr val="tx1"/>
                          </a:solidFill>
                          <a:effectLst/>
                        </a:rPr>
                        <a:t>PV Sindhu</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Badminton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JBL, Panasonic</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Brand Association with Success, Inspiration to Athletes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7181180"/>
                  </a:ext>
                </a:extLst>
              </a:tr>
              <a:tr h="666127">
                <a:tc>
                  <a:txBody>
                    <a:bodyPr/>
                    <a:lstStyle/>
                    <a:p>
                      <a:pPr fontAlgn="base"/>
                      <a:r>
                        <a:rPr lang="en-CA" sz="1000" cap="none" spc="0" dirty="0">
                          <a:solidFill>
                            <a:schemeClr val="tx1"/>
                          </a:solidFill>
                          <a:effectLst/>
                        </a:rPr>
                        <a:t>Bhumi </a:t>
                      </a:r>
                      <a:r>
                        <a:rPr lang="en-CA" sz="1000" cap="none" spc="0" dirty="0" err="1">
                          <a:solidFill>
                            <a:schemeClr val="tx1"/>
                          </a:solidFill>
                          <a:effectLst/>
                        </a:rPr>
                        <a:t>Pednekar</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Environment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15M+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Dabur, Pepsi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Environment-conscious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Sustainability &amp; Health Focus, Female Empowerment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2306002"/>
                  </a:ext>
                </a:extLst>
              </a:tr>
            </a:tbl>
          </a:graphicData>
        </a:graphic>
      </p:graphicFrame>
      <p:pic>
        <p:nvPicPr>
          <p:cNvPr id="3" name="Picture 2" descr="Ranveer Singh, Bollywood, Hero HD phone wallpaper | Pxfuel">
            <a:extLst>
              <a:ext uri="{FF2B5EF4-FFF2-40B4-BE49-F238E27FC236}">
                <a16:creationId xmlns:a16="http://schemas.microsoft.com/office/drawing/2014/main" id="{709136C0-3012-D84B-7713-B02C3B42B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15" y="1989414"/>
            <a:ext cx="2410613" cy="428553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0CEAF48-2B02-0E57-BAF2-B105507814C6}"/>
              </a:ext>
            </a:extLst>
          </p:cNvPr>
          <p:cNvSpPr>
            <a:spLocks noGrp="1"/>
          </p:cNvSpPr>
          <p:nvPr>
            <p:ph type="title"/>
          </p:nvPr>
        </p:nvSpPr>
        <p:spPr>
          <a:xfrm>
            <a:off x="2895600" y="764373"/>
            <a:ext cx="8610600" cy="1293028"/>
          </a:xfrm>
        </p:spPr>
        <p:txBody>
          <a:bodyPr>
            <a:normAutofit/>
          </a:bodyPr>
          <a:lstStyle/>
          <a:p>
            <a:pPr fontAlgn="base"/>
            <a:r>
              <a:rPr lang="en-CA" sz="4400" cap="none" spc="0" dirty="0">
                <a:solidFill>
                  <a:schemeClr val="tx1"/>
                </a:solidFill>
                <a:effectLst/>
              </a:rPr>
              <a:t>Ranveer Singh</a:t>
            </a:r>
          </a:p>
        </p:txBody>
      </p:sp>
    </p:spTree>
    <p:extLst>
      <p:ext uri="{BB962C8B-B14F-4D97-AF65-F5344CB8AC3E}">
        <p14:creationId xmlns:p14="http://schemas.microsoft.com/office/powerpoint/2010/main" val="180758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88AA997-47E9-A2FD-CC05-C5E314DA0312}"/>
              </a:ext>
            </a:extLst>
          </p:cNvPr>
          <p:cNvGraphicFramePr>
            <a:graphicFrameLocks noGrp="1"/>
          </p:cNvGraphicFramePr>
          <p:nvPr>
            <p:extLst>
              <p:ext uri="{D42A27DB-BD31-4B8C-83A1-F6EECF244321}">
                <p14:modId xmlns:p14="http://schemas.microsoft.com/office/powerpoint/2010/main" val="753208514"/>
              </p:ext>
            </p:extLst>
          </p:nvPr>
        </p:nvGraphicFramePr>
        <p:xfrm>
          <a:off x="2940040" y="1931094"/>
          <a:ext cx="9166732" cy="4241042"/>
        </p:xfrm>
        <a:graphic>
          <a:graphicData uri="http://schemas.openxmlformats.org/drawingml/2006/table">
            <a:tbl>
              <a:tblPr firstRow="1" bandRow="1">
                <a:noFill/>
                <a:tableStyleId>{8799B23B-EC83-4686-B30A-512413B5E67A}</a:tableStyleId>
              </a:tblPr>
              <a:tblGrid>
                <a:gridCol w="1682567">
                  <a:extLst>
                    <a:ext uri="{9D8B030D-6E8A-4147-A177-3AD203B41FA5}">
                      <a16:colId xmlns:a16="http://schemas.microsoft.com/office/drawing/2014/main" val="4015266765"/>
                    </a:ext>
                  </a:extLst>
                </a:gridCol>
                <a:gridCol w="1262269">
                  <a:extLst>
                    <a:ext uri="{9D8B030D-6E8A-4147-A177-3AD203B41FA5}">
                      <a16:colId xmlns:a16="http://schemas.microsoft.com/office/drawing/2014/main" val="2450454152"/>
                    </a:ext>
                  </a:extLst>
                </a:gridCol>
                <a:gridCol w="1043609">
                  <a:extLst>
                    <a:ext uri="{9D8B030D-6E8A-4147-A177-3AD203B41FA5}">
                      <a16:colId xmlns:a16="http://schemas.microsoft.com/office/drawing/2014/main" val="939583341"/>
                    </a:ext>
                  </a:extLst>
                </a:gridCol>
                <a:gridCol w="1143000">
                  <a:extLst>
                    <a:ext uri="{9D8B030D-6E8A-4147-A177-3AD203B41FA5}">
                      <a16:colId xmlns:a16="http://schemas.microsoft.com/office/drawing/2014/main" val="2548168053"/>
                    </a:ext>
                  </a:extLst>
                </a:gridCol>
                <a:gridCol w="1769165">
                  <a:extLst>
                    <a:ext uri="{9D8B030D-6E8A-4147-A177-3AD203B41FA5}">
                      <a16:colId xmlns:a16="http://schemas.microsoft.com/office/drawing/2014/main" val="3078012646"/>
                    </a:ext>
                  </a:extLst>
                </a:gridCol>
                <a:gridCol w="2266122">
                  <a:extLst>
                    <a:ext uri="{9D8B030D-6E8A-4147-A177-3AD203B41FA5}">
                      <a16:colId xmlns:a16="http://schemas.microsoft.com/office/drawing/2014/main" val="45555830"/>
                    </a:ext>
                  </a:extLst>
                </a:gridCol>
              </a:tblGrid>
              <a:tr h="910407">
                <a:tc>
                  <a:txBody>
                    <a:bodyPr/>
                    <a:lstStyle/>
                    <a:p>
                      <a:pPr fontAlgn="b"/>
                      <a:r>
                        <a:rPr lang="en-CA" sz="1100" b="0" cap="none" spc="60" dirty="0">
                          <a:solidFill>
                            <a:schemeClr val="bg1"/>
                          </a:solidFill>
                          <a:effectLst/>
                        </a:rPr>
                        <a:t>Name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Industry Influence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Social Media Followers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Previous Brand Associations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Relevance to Target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Potential Benefits for </a:t>
                      </a:r>
                      <a:r>
                        <a:rPr lang="en-CA" sz="1100" b="0" cap="none" spc="60" dirty="0" err="1">
                          <a:solidFill>
                            <a:schemeClr val="bg1"/>
                          </a:solidFill>
                          <a:effectLst/>
                        </a:rPr>
                        <a:t>CodeX</a:t>
                      </a:r>
                      <a:endParaRPr lang="en-CA" sz="1100" b="0" cap="none" spc="60" dirty="0">
                        <a:solidFill>
                          <a:schemeClr val="bg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91704805"/>
                  </a:ext>
                </a:extLst>
              </a:tr>
              <a:tr h="666127">
                <a:tc>
                  <a:txBody>
                    <a:bodyPr/>
                    <a:lstStyle/>
                    <a:p>
                      <a:pPr fontAlgn="base"/>
                      <a:r>
                        <a:rPr lang="en-CA" sz="1000" cap="none" spc="0" dirty="0">
                          <a:solidFill>
                            <a:schemeClr val="tx1"/>
                          </a:solidFill>
                          <a:effectLst/>
                        </a:rPr>
                        <a:t>Virat Kohli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Cricket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a:solidFill>
                            <a:schemeClr val="tx1"/>
                          </a:solidFill>
                          <a:effectLst/>
                        </a:rPr>
                        <a:t>100M+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a:solidFill>
                            <a:schemeClr val="tx1"/>
                          </a:solidFill>
                          <a:effectLst/>
                        </a:rPr>
                        <a:t>Puma, Audi, Myntra, Wrogn</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a:solidFill>
                            <a:schemeClr val="tx1"/>
                          </a:solidFill>
                          <a:effectLst/>
                        </a:rPr>
                        <a:t>Youth, Fitness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a:solidFill>
                            <a:schemeClr val="tx1"/>
                          </a:solidFill>
                          <a:effectLst/>
                        </a:rPr>
                        <a:t>Increased Brand Awareness, Connect with 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0895054"/>
                  </a:ext>
                </a:extLst>
              </a:tr>
              <a:tr h="666127">
                <a:tc>
                  <a:txBody>
                    <a:bodyPr/>
                    <a:lstStyle/>
                    <a:p>
                      <a:pPr fontAlgn="base"/>
                      <a:r>
                        <a:rPr lang="en-CA" sz="1000" cap="none" spc="0" dirty="0">
                          <a:solidFill>
                            <a:schemeClr val="tx1"/>
                          </a:solidFill>
                          <a:effectLst/>
                        </a:rPr>
                        <a:t>Deepika Padukone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50M+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a:solidFill>
                            <a:schemeClr val="tx1"/>
                          </a:solidFill>
                          <a:effectLst/>
                        </a:rPr>
                        <a:t>L'Oreal, Tanishq, Nike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Fashion &amp; Lifestyle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Enhanced Brand Appeal, Wider Female Audience Reach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828443"/>
                  </a:ext>
                </a:extLst>
              </a:tr>
              <a:tr h="666127">
                <a:tc>
                  <a:txBody>
                    <a:bodyPr/>
                    <a:lstStyle/>
                    <a:p>
                      <a:pPr fontAlgn="base"/>
                      <a:r>
                        <a:rPr lang="en-CA" sz="1000" cap="none" spc="0" dirty="0">
                          <a:solidFill>
                            <a:schemeClr val="tx1"/>
                          </a:solidFill>
                          <a:effectLst/>
                        </a:rPr>
                        <a:t>Ranveer Singh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40M+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Adidas, Kansai </a:t>
                      </a:r>
                      <a:r>
                        <a:rPr lang="en-CA" sz="1000" cap="none" spc="0" dirty="0" err="1">
                          <a:solidFill>
                            <a:schemeClr val="tx1"/>
                          </a:solidFill>
                          <a:effectLst/>
                        </a:rPr>
                        <a:t>Nerolac</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Trendsetters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Energizing Brand Image, Youth Appeal</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0339674"/>
                  </a:ext>
                </a:extLst>
              </a:tr>
              <a:tr h="666127">
                <a:tc>
                  <a:txBody>
                    <a:bodyPr/>
                    <a:lstStyle/>
                    <a:p>
                      <a:pPr fontAlgn="base"/>
                      <a:r>
                        <a:rPr lang="en-CA" sz="1000" cap="none" spc="0" dirty="0">
                          <a:solidFill>
                            <a:schemeClr val="tx1"/>
                          </a:solidFill>
                          <a:effectLst/>
                        </a:rPr>
                        <a:t>PV Sindhu</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Badminton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10M+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JBL, Panasonic</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US" sz="1000" cap="none" spc="0" dirty="0">
                          <a:solidFill>
                            <a:schemeClr val="tx1"/>
                          </a:solidFill>
                          <a:effectLst/>
                        </a:rPr>
                        <a:t>Brand Association with Success, Inspiration to Athletes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317357736"/>
                  </a:ext>
                </a:extLst>
              </a:tr>
              <a:tr h="666127">
                <a:tc>
                  <a:txBody>
                    <a:bodyPr/>
                    <a:lstStyle/>
                    <a:p>
                      <a:pPr fontAlgn="base"/>
                      <a:r>
                        <a:rPr lang="en-CA" sz="1000" cap="none" spc="0" dirty="0">
                          <a:solidFill>
                            <a:schemeClr val="tx1"/>
                          </a:solidFill>
                          <a:effectLst/>
                        </a:rPr>
                        <a:t>Bhumi </a:t>
                      </a:r>
                      <a:r>
                        <a:rPr lang="en-CA" sz="1000" cap="none" spc="0" dirty="0" err="1">
                          <a:solidFill>
                            <a:schemeClr val="tx1"/>
                          </a:solidFill>
                          <a:effectLst/>
                        </a:rPr>
                        <a:t>Pednekar</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Environment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15M+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Dabur, Pepsi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Environment-conscious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Sustainability &amp; Health Focus, Female Empowerment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3785300"/>
                  </a:ext>
                </a:extLst>
              </a:tr>
            </a:tbl>
          </a:graphicData>
        </a:graphic>
      </p:graphicFrame>
      <p:pic>
        <p:nvPicPr>
          <p:cNvPr id="5122" name="Picture 2" descr="P V Sindhu Fan Club, PV Sindhu HD phone wallpaper">
            <a:extLst>
              <a:ext uri="{FF2B5EF4-FFF2-40B4-BE49-F238E27FC236}">
                <a16:creationId xmlns:a16="http://schemas.microsoft.com/office/drawing/2014/main" id="{C1847D8A-5DF7-9A0B-10B1-7A9D8A5FC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1" y="1914618"/>
            <a:ext cx="2852989" cy="42410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0B9799-2B35-80FA-3429-FC586C4B3AD3}"/>
              </a:ext>
            </a:extLst>
          </p:cNvPr>
          <p:cNvSpPr>
            <a:spLocks noGrp="1"/>
          </p:cNvSpPr>
          <p:nvPr>
            <p:ph type="title"/>
          </p:nvPr>
        </p:nvSpPr>
        <p:spPr>
          <a:xfrm>
            <a:off x="2895600" y="764373"/>
            <a:ext cx="8610600" cy="1293028"/>
          </a:xfrm>
        </p:spPr>
        <p:txBody>
          <a:bodyPr>
            <a:normAutofit/>
          </a:bodyPr>
          <a:lstStyle/>
          <a:p>
            <a:pPr fontAlgn="base"/>
            <a:r>
              <a:rPr lang="en-CA" sz="4400" cap="none" spc="0" dirty="0">
                <a:solidFill>
                  <a:schemeClr val="tx1"/>
                </a:solidFill>
                <a:effectLst/>
              </a:rPr>
              <a:t>PV Sindhu</a:t>
            </a:r>
          </a:p>
        </p:txBody>
      </p:sp>
    </p:spTree>
    <p:extLst>
      <p:ext uri="{BB962C8B-B14F-4D97-AF65-F5344CB8AC3E}">
        <p14:creationId xmlns:p14="http://schemas.microsoft.com/office/powerpoint/2010/main" val="2010225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6301874-FBED-514A-45F1-39AA436C4AE9}"/>
              </a:ext>
            </a:extLst>
          </p:cNvPr>
          <p:cNvGraphicFramePr>
            <a:graphicFrameLocks noGrp="1"/>
          </p:cNvGraphicFramePr>
          <p:nvPr>
            <p:extLst>
              <p:ext uri="{D42A27DB-BD31-4B8C-83A1-F6EECF244321}">
                <p14:modId xmlns:p14="http://schemas.microsoft.com/office/powerpoint/2010/main" val="2541852974"/>
              </p:ext>
            </p:extLst>
          </p:nvPr>
        </p:nvGraphicFramePr>
        <p:xfrm>
          <a:off x="2940040" y="1931094"/>
          <a:ext cx="9166732" cy="4241042"/>
        </p:xfrm>
        <a:graphic>
          <a:graphicData uri="http://schemas.openxmlformats.org/drawingml/2006/table">
            <a:tbl>
              <a:tblPr firstRow="1" bandRow="1">
                <a:noFill/>
                <a:tableStyleId>{8799B23B-EC83-4686-B30A-512413B5E67A}</a:tableStyleId>
              </a:tblPr>
              <a:tblGrid>
                <a:gridCol w="1682567">
                  <a:extLst>
                    <a:ext uri="{9D8B030D-6E8A-4147-A177-3AD203B41FA5}">
                      <a16:colId xmlns:a16="http://schemas.microsoft.com/office/drawing/2014/main" val="4015266765"/>
                    </a:ext>
                  </a:extLst>
                </a:gridCol>
                <a:gridCol w="1262269">
                  <a:extLst>
                    <a:ext uri="{9D8B030D-6E8A-4147-A177-3AD203B41FA5}">
                      <a16:colId xmlns:a16="http://schemas.microsoft.com/office/drawing/2014/main" val="2450454152"/>
                    </a:ext>
                  </a:extLst>
                </a:gridCol>
                <a:gridCol w="1043609">
                  <a:extLst>
                    <a:ext uri="{9D8B030D-6E8A-4147-A177-3AD203B41FA5}">
                      <a16:colId xmlns:a16="http://schemas.microsoft.com/office/drawing/2014/main" val="939583341"/>
                    </a:ext>
                  </a:extLst>
                </a:gridCol>
                <a:gridCol w="1143000">
                  <a:extLst>
                    <a:ext uri="{9D8B030D-6E8A-4147-A177-3AD203B41FA5}">
                      <a16:colId xmlns:a16="http://schemas.microsoft.com/office/drawing/2014/main" val="2548168053"/>
                    </a:ext>
                  </a:extLst>
                </a:gridCol>
                <a:gridCol w="1769165">
                  <a:extLst>
                    <a:ext uri="{9D8B030D-6E8A-4147-A177-3AD203B41FA5}">
                      <a16:colId xmlns:a16="http://schemas.microsoft.com/office/drawing/2014/main" val="3078012646"/>
                    </a:ext>
                  </a:extLst>
                </a:gridCol>
                <a:gridCol w="2266122">
                  <a:extLst>
                    <a:ext uri="{9D8B030D-6E8A-4147-A177-3AD203B41FA5}">
                      <a16:colId xmlns:a16="http://schemas.microsoft.com/office/drawing/2014/main" val="45555830"/>
                    </a:ext>
                  </a:extLst>
                </a:gridCol>
              </a:tblGrid>
              <a:tr h="910407">
                <a:tc>
                  <a:txBody>
                    <a:bodyPr/>
                    <a:lstStyle/>
                    <a:p>
                      <a:pPr fontAlgn="b"/>
                      <a:r>
                        <a:rPr lang="en-CA" sz="1100" b="0" cap="none" spc="60" dirty="0">
                          <a:solidFill>
                            <a:schemeClr val="bg1"/>
                          </a:solidFill>
                          <a:effectLst/>
                        </a:rPr>
                        <a:t>Name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Industry Influence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Social Media Followers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Previous Brand Associations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Relevance to Target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fontAlgn="b"/>
                      <a:r>
                        <a:rPr lang="en-CA" sz="1100" b="0" cap="none" spc="60" dirty="0">
                          <a:solidFill>
                            <a:schemeClr val="bg1"/>
                          </a:solidFill>
                          <a:effectLst/>
                        </a:rPr>
                        <a:t>Potential Benefits for </a:t>
                      </a:r>
                      <a:r>
                        <a:rPr lang="en-CA" sz="1100" b="0" cap="none" spc="60" dirty="0" err="1">
                          <a:solidFill>
                            <a:schemeClr val="bg1"/>
                          </a:solidFill>
                          <a:effectLst/>
                        </a:rPr>
                        <a:t>CodeX</a:t>
                      </a:r>
                      <a:endParaRPr lang="en-CA" sz="1100" b="0" cap="none" spc="60" dirty="0">
                        <a:solidFill>
                          <a:schemeClr val="bg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591704805"/>
                  </a:ext>
                </a:extLst>
              </a:tr>
              <a:tr h="666127">
                <a:tc>
                  <a:txBody>
                    <a:bodyPr/>
                    <a:lstStyle/>
                    <a:p>
                      <a:pPr fontAlgn="base"/>
                      <a:r>
                        <a:rPr lang="en-CA" sz="1000" cap="none" spc="0" dirty="0">
                          <a:solidFill>
                            <a:schemeClr val="tx1"/>
                          </a:solidFill>
                          <a:effectLst/>
                        </a:rPr>
                        <a:t>Virat Kohli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Cricket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a:solidFill>
                            <a:schemeClr val="tx1"/>
                          </a:solidFill>
                          <a:effectLst/>
                        </a:rPr>
                        <a:t>100M+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a:solidFill>
                            <a:schemeClr val="tx1"/>
                          </a:solidFill>
                          <a:effectLst/>
                        </a:rPr>
                        <a:t>Puma, Audi, Myntra, Wrogn</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a:solidFill>
                            <a:schemeClr val="tx1"/>
                          </a:solidFill>
                          <a:effectLst/>
                        </a:rPr>
                        <a:t>Youth, Fitness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a:solidFill>
                            <a:schemeClr val="tx1"/>
                          </a:solidFill>
                          <a:effectLst/>
                        </a:rPr>
                        <a:t>Increased Brand Awareness, Connect with 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0895054"/>
                  </a:ext>
                </a:extLst>
              </a:tr>
              <a:tr h="666127">
                <a:tc>
                  <a:txBody>
                    <a:bodyPr/>
                    <a:lstStyle/>
                    <a:p>
                      <a:pPr fontAlgn="base"/>
                      <a:r>
                        <a:rPr lang="en-CA" sz="1000" cap="none" spc="0" dirty="0">
                          <a:solidFill>
                            <a:schemeClr val="tx1"/>
                          </a:solidFill>
                          <a:effectLst/>
                        </a:rPr>
                        <a:t>Deepika Padukone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50M+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a:solidFill>
                            <a:schemeClr val="tx1"/>
                          </a:solidFill>
                          <a:effectLst/>
                        </a:rPr>
                        <a:t>L'Oreal, Tanishq, Nike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Fashion &amp; Lifestyle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Enhanced Brand Appeal, Wider Female Audience Reach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828443"/>
                  </a:ext>
                </a:extLst>
              </a:tr>
              <a:tr h="666127">
                <a:tc>
                  <a:txBody>
                    <a:bodyPr/>
                    <a:lstStyle/>
                    <a:p>
                      <a:pPr fontAlgn="base"/>
                      <a:r>
                        <a:rPr lang="en-CA" sz="1000" cap="none" spc="0">
                          <a:solidFill>
                            <a:schemeClr val="tx1"/>
                          </a:solidFill>
                          <a:effectLst/>
                        </a:rPr>
                        <a:t>Ranveer Singh</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Bollywood / Entertainment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40M+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Adidas, Kansai </a:t>
                      </a:r>
                      <a:r>
                        <a:rPr lang="en-CA" sz="1000" cap="none" spc="0" dirty="0" err="1">
                          <a:solidFill>
                            <a:schemeClr val="tx1"/>
                          </a:solidFill>
                          <a:effectLst/>
                        </a:rPr>
                        <a:t>Nerolac</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Youth, Trendsetters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Energizing Brand Image, Youth Appeal</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0339674"/>
                  </a:ext>
                </a:extLst>
              </a:tr>
              <a:tr h="666127">
                <a:tc>
                  <a:txBody>
                    <a:bodyPr/>
                    <a:lstStyle/>
                    <a:p>
                      <a:pPr fontAlgn="base"/>
                      <a:r>
                        <a:rPr lang="en-CA" sz="1000" cap="none" spc="0" dirty="0">
                          <a:solidFill>
                            <a:schemeClr val="tx1"/>
                          </a:solidFill>
                          <a:effectLst/>
                        </a:rPr>
                        <a:t>PV Sindhu</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Badminton / Sports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10M+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JBL, Panasonic</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CA" sz="1000" cap="none" spc="0" dirty="0">
                          <a:solidFill>
                            <a:schemeClr val="tx1"/>
                          </a:solidFill>
                          <a:effectLst/>
                        </a:rPr>
                        <a:t>Sports Enthusiasts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ase"/>
                      <a:r>
                        <a:rPr lang="en-US" sz="1000" cap="none" spc="0" dirty="0">
                          <a:solidFill>
                            <a:schemeClr val="tx1"/>
                          </a:solidFill>
                          <a:effectLst/>
                        </a:rPr>
                        <a:t>Brand Association with Success, Inspiration to Athletes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7357736"/>
                  </a:ext>
                </a:extLst>
              </a:tr>
              <a:tr h="666127">
                <a:tc>
                  <a:txBody>
                    <a:bodyPr/>
                    <a:lstStyle/>
                    <a:p>
                      <a:pPr fontAlgn="base"/>
                      <a:r>
                        <a:rPr lang="en-CA" sz="1000" cap="none" spc="0" dirty="0">
                          <a:solidFill>
                            <a:schemeClr val="tx1"/>
                          </a:solidFill>
                          <a:effectLst/>
                        </a:rPr>
                        <a:t>Bhumi </a:t>
                      </a:r>
                      <a:r>
                        <a:rPr lang="en-CA" sz="1000" cap="none" spc="0" dirty="0" err="1">
                          <a:solidFill>
                            <a:schemeClr val="tx1"/>
                          </a:solidFill>
                          <a:effectLst/>
                        </a:rPr>
                        <a:t>Pednekar</a:t>
                      </a:r>
                      <a:endParaRPr lang="en-CA" sz="1000" cap="none" spc="0" dirty="0">
                        <a:solidFill>
                          <a:schemeClr val="tx1"/>
                        </a:solidFill>
                        <a:effectLst/>
                      </a:endParaRP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Bollywood / Environment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15M+ (across platforms)</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Dabur, Pepsi</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CA" sz="1000" cap="none" spc="0" dirty="0">
                          <a:solidFill>
                            <a:schemeClr val="tx1"/>
                          </a:solidFill>
                          <a:effectLst/>
                        </a:rPr>
                        <a:t>Environment-conscious audience</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fontAlgn="base"/>
                      <a:r>
                        <a:rPr lang="en-US" sz="1000" cap="none" spc="0" dirty="0">
                          <a:solidFill>
                            <a:schemeClr val="tx1"/>
                          </a:solidFill>
                          <a:effectLst/>
                        </a:rPr>
                        <a:t>Sustainability &amp; Health Focus, Female Empowerment</a:t>
                      </a:r>
                    </a:p>
                  </a:txBody>
                  <a:tcPr marL="27977" marR="11396" marT="51729" marB="599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33785300"/>
                  </a:ext>
                </a:extLst>
              </a:tr>
            </a:tbl>
          </a:graphicData>
        </a:graphic>
      </p:graphicFrame>
      <p:pic>
        <p:nvPicPr>
          <p:cNvPr id="3" name="Picture 2" descr="Gyaan From Bhumi Pednekar: How Women Can Get What They Want - Rediff.com">
            <a:extLst>
              <a:ext uri="{FF2B5EF4-FFF2-40B4-BE49-F238E27FC236}">
                <a16:creationId xmlns:a16="http://schemas.microsoft.com/office/drawing/2014/main" id="{EB146C3B-BEAD-0CE0-EE9C-7BDCDC5C44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27" r="3338"/>
          <a:stretch/>
        </p:blipFill>
        <p:spPr bwMode="auto">
          <a:xfrm>
            <a:off x="85228" y="1921078"/>
            <a:ext cx="2839207" cy="42510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17937B9-238D-F47D-E063-1DAC3AC3BB1B}"/>
              </a:ext>
            </a:extLst>
          </p:cNvPr>
          <p:cNvSpPr>
            <a:spLocks noGrp="1"/>
          </p:cNvSpPr>
          <p:nvPr>
            <p:ph type="title"/>
          </p:nvPr>
        </p:nvSpPr>
        <p:spPr>
          <a:xfrm>
            <a:off x="2895600" y="764373"/>
            <a:ext cx="8610600" cy="1293028"/>
          </a:xfrm>
        </p:spPr>
        <p:txBody>
          <a:bodyPr>
            <a:normAutofit/>
          </a:bodyPr>
          <a:lstStyle/>
          <a:p>
            <a:pPr fontAlgn="base"/>
            <a:r>
              <a:rPr lang="en-CA" sz="4400" cap="none" spc="0" dirty="0">
                <a:solidFill>
                  <a:schemeClr val="tx1"/>
                </a:solidFill>
                <a:effectLst/>
              </a:rPr>
              <a:t>Bhumi </a:t>
            </a:r>
            <a:r>
              <a:rPr lang="en-CA" sz="4400" cap="none" spc="0" dirty="0" err="1">
                <a:solidFill>
                  <a:schemeClr val="tx1"/>
                </a:solidFill>
                <a:effectLst/>
              </a:rPr>
              <a:t>Pednekar</a:t>
            </a:r>
            <a:endParaRPr lang="en-CA" sz="4400" cap="none" spc="0" dirty="0">
              <a:solidFill>
                <a:schemeClr val="tx1"/>
              </a:solidFill>
              <a:effectLst/>
            </a:endParaRPr>
          </a:p>
        </p:txBody>
      </p:sp>
    </p:spTree>
    <p:extLst>
      <p:ext uri="{BB962C8B-B14F-4D97-AF65-F5344CB8AC3E}">
        <p14:creationId xmlns:p14="http://schemas.microsoft.com/office/powerpoint/2010/main" val="215857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1109-E415-56A7-5848-47F6CD5CC250}"/>
              </a:ext>
            </a:extLst>
          </p:cNvPr>
          <p:cNvSpPr>
            <a:spLocks noGrp="1"/>
          </p:cNvSpPr>
          <p:nvPr>
            <p:ph type="title"/>
          </p:nvPr>
        </p:nvSpPr>
        <p:spPr>
          <a:xfrm>
            <a:off x="826851" y="872061"/>
            <a:ext cx="3407397" cy="3436688"/>
          </a:xfrm>
        </p:spPr>
        <p:txBody>
          <a:bodyPr vert="horz" lIns="91440" tIns="45720" rIns="91440" bIns="45720" rtlCol="0" anchor="b">
            <a:normAutofit/>
          </a:bodyPr>
          <a:lstStyle/>
          <a:p>
            <a:r>
              <a:rPr lang="en-US" dirty="0"/>
              <a:t>Companies Market</a:t>
            </a:r>
          </a:p>
        </p:txBody>
      </p:sp>
      <p:pic>
        <p:nvPicPr>
          <p:cNvPr id="15" name="Picture 14">
            <a:extLst>
              <a:ext uri="{FF2B5EF4-FFF2-40B4-BE49-F238E27FC236}">
                <a16:creationId xmlns:a16="http://schemas.microsoft.com/office/drawing/2014/main" id="{C32AC819-4E63-B60F-B960-BF629CB5EB1D}"/>
              </a:ext>
            </a:extLst>
          </p:cNvPr>
          <p:cNvPicPr>
            <a:picLocks noChangeAspect="1"/>
          </p:cNvPicPr>
          <p:nvPr/>
        </p:nvPicPr>
        <p:blipFill rotWithShape="1">
          <a:blip r:embed="rId2"/>
          <a:srcRect l="21738" r="19658" b="1"/>
          <a:stretch/>
        </p:blipFill>
        <p:spPr>
          <a:xfrm>
            <a:off x="5435910" y="912260"/>
            <a:ext cx="6098041" cy="5410808"/>
          </a:xfrm>
          <a:prstGeom prst="rect">
            <a:avLst/>
          </a:prstGeom>
        </p:spPr>
      </p:pic>
    </p:spTree>
    <p:extLst>
      <p:ext uri="{BB962C8B-B14F-4D97-AF65-F5344CB8AC3E}">
        <p14:creationId xmlns:p14="http://schemas.microsoft.com/office/powerpoint/2010/main" val="29506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F4BCB-7E3F-6D09-3ED4-87194FC56BCC}"/>
              </a:ext>
            </a:extLst>
          </p:cNvPr>
          <p:cNvSpPr>
            <a:spLocks noGrp="1"/>
          </p:cNvSpPr>
          <p:nvPr>
            <p:ph type="title"/>
          </p:nvPr>
        </p:nvSpPr>
        <p:spPr>
          <a:xfrm>
            <a:off x="5831768" y="695167"/>
            <a:ext cx="4802185" cy="1303867"/>
          </a:xfrm>
        </p:spPr>
        <p:txBody>
          <a:bodyPr>
            <a:normAutofit/>
          </a:bodyPr>
          <a:lstStyle/>
          <a:p>
            <a:r>
              <a:rPr lang="en-CA" sz="4100" dirty="0"/>
              <a:t>Demographic Insights</a:t>
            </a:r>
          </a:p>
        </p:txBody>
      </p:sp>
      <p:sp>
        <p:nvSpPr>
          <p:cNvPr id="58" name="Content Placeholder 8">
            <a:extLst>
              <a:ext uri="{FF2B5EF4-FFF2-40B4-BE49-F238E27FC236}">
                <a16:creationId xmlns:a16="http://schemas.microsoft.com/office/drawing/2014/main" id="{660B711A-AEAC-5B5D-4AD1-4825542217C5}"/>
              </a:ext>
            </a:extLst>
          </p:cNvPr>
          <p:cNvSpPr>
            <a:spLocks noGrp="1"/>
          </p:cNvSpPr>
          <p:nvPr>
            <p:ph idx="1"/>
          </p:nvPr>
        </p:nvSpPr>
        <p:spPr>
          <a:xfrm>
            <a:off x="6096000" y="2895713"/>
            <a:ext cx="4802184" cy="3318936"/>
          </a:xfrm>
        </p:spPr>
        <p:txBody>
          <a:bodyPr>
            <a:normAutofit/>
          </a:bodyPr>
          <a:lstStyle/>
          <a:p>
            <a:r>
              <a:rPr lang="en-US" dirty="0"/>
              <a:t>Who prefers energy drink more? (male/female/non-binary?)</a:t>
            </a:r>
          </a:p>
          <a:p>
            <a:r>
              <a:rPr lang="en-US" dirty="0"/>
              <a:t>Which age group prefers energy drinks more?</a:t>
            </a:r>
          </a:p>
          <a:p>
            <a:r>
              <a:rPr lang="en-US" dirty="0"/>
              <a:t>Which type of marketing reaches the most Youth (15-30)?</a:t>
            </a:r>
          </a:p>
        </p:txBody>
      </p:sp>
      <p:pic>
        <p:nvPicPr>
          <p:cNvPr id="4" name="Picture 3" descr="A group of people standing together&#10;&#10;Description automatically generated">
            <a:extLst>
              <a:ext uri="{FF2B5EF4-FFF2-40B4-BE49-F238E27FC236}">
                <a16:creationId xmlns:a16="http://schemas.microsoft.com/office/drawing/2014/main" id="{FFD54132-8418-D672-5EB7-48F45E37E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071" y="1781483"/>
            <a:ext cx="3762900" cy="4267796"/>
          </a:xfrm>
          <a:prstGeom prst="rect">
            <a:avLst/>
          </a:prstGeom>
        </p:spPr>
      </p:pic>
    </p:spTree>
    <p:extLst>
      <p:ext uri="{BB962C8B-B14F-4D97-AF65-F5344CB8AC3E}">
        <p14:creationId xmlns:p14="http://schemas.microsoft.com/office/powerpoint/2010/main" val="359168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2746D-9B97-597F-D344-C82D77DC9B34}"/>
              </a:ext>
            </a:extLst>
          </p:cNvPr>
          <p:cNvSpPr>
            <a:spLocks noGrp="1"/>
          </p:cNvSpPr>
          <p:nvPr>
            <p:ph type="title"/>
          </p:nvPr>
        </p:nvSpPr>
        <p:spPr/>
        <p:txBody>
          <a:bodyPr/>
          <a:lstStyle/>
          <a:p>
            <a:r>
              <a:rPr lang="en-US" dirty="0"/>
              <a:t>Who prefers Energy drinks more?</a:t>
            </a:r>
            <a:endParaRPr lang="en-CA" dirty="0"/>
          </a:p>
        </p:txBody>
      </p:sp>
      <p:pic>
        <p:nvPicPr>
          <p:cNvPr id="12" name="Content Placeholder 11">
            <a:extLst>
              <a:ext uri="{FF2B5EF4-FFF2-40B4-BE49-F238E27FC236}">
                <a16:creationId xmlns:a16="http://schemas.microsoft.com/office/drawing/2014/main" id="{4BF8C1D0-5E8D-D64D-42E6-DC88C38B52C8}"/>
              </a:ext>
            </a:extLst>
          </p:cNvPr>
          <p:cNvPicPr>
            <a:picLocks noGrp="1" noChangeAspect="1"/>
          </p:cNvPicPr>
          <p:nvPr>
            <p:ph idx="1"/>
          </p:nvPr>
        </p:nvPicPr>
        <p:blipFill>
          <a:blip r:embed="rId2"/>
          <a:stretch>
            <a:fillRect/>
          </a:stretch>
        </p:blipFill>
        <p:spPr>
          <a:xfrm>
            <a:off x="4198335" y="2118937"/>
            <a:ext cx="7625705" cy="4102992"/>
          </a:xfrm>
        </p:spPr>
      </p:pic>
      <p:pic>
        <p:nvPicPr>
          <p:cNvPr id="16" name="Picture 15">
            <a:extLst>
              <a:ext uri="{FF2B5EF4-FFF2-40B4-BE49-F238E27FC236}">
                <a16:creationId xmlns:a16="http://schemas.microsoft.com/office/drawing/2014/main" id="{3EA17E44-428D-10EC-2C81-A6B3A807D886}"/>
              </a:ext>
            </a:extLst>
          </p:cNvPr>
          <p:cNvPicPr>
            <a:picLocks noChangeAspect="1"/>
          </p:cNvPicPr>
          <p:nvPr/>
        </p:nvPicPr>
        <p:blipFill>
          <a:blip r:embed="rId3"/>
          <a:stretch>
            <a:fillRect/>
          </a:stretch>
        </p:blipFill>
        <p:spPr>
          <a:xfrm>
            <a:off x="9153728" y="2198450"/>
            <a:ext cx="2582690" cy="1136175"/>
          </a:xfrm>
          <a:prstGeom prst="rect">
            <a:avLst/>
          </a:prstGeom>
        </p:spPr>
      </p:pic>
      <p:sp>
        <p:nvSpPr>
          <p:cNvPr id="24" name="Speech Bubble: Rectangle with Corners Rounded 23">
            <a:extLst>
              <a:ext uri="{FF2B5EF4-FFF2-40B4-BE49-F238E27FC236}">
                <a16:creationId xmlns:a16="http://schemas.microsoft.com/office/drawing/2014/main" id="{3FA3793F-80BB-B79D-F0FF-EA56711FB726}"/>
              </a:ext>
            </a:extLst>
          </p:cNvPr>
          <p:cNvSpPr/>
          <p:nvPr/>
        </p:nvSpPr>
        <p:spPr>
          <a:xfrm rot="10800000">
            <a:off x="447473" y="3609891"/>
            <a:ext cx="3047004" cy="1467237"/>
          </a:xfrm>
          <a:prstGeom prst="wedgeRoundRectCallout">
            <a:avLst>
              <a:gd name="adj1" fmla="val -87919"/>
              <a:gd name="adj2" fmla="val 5261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rot lat="0" lon="600000" rev="10800000"/>
              </a:camera>
              <a:lightRig rig="threePt" dir="t"/>
            </a:scene3d>
          </a:bodyPr>
          <a:lstStyle/>
          <a:p>
            <a:pPr algn="ctr"/>
            <a:r>
              <a:rPr lang="en-US" sz="1200" dirty="0">
                <a:solidFill>
                  <a:schemeClr val="tx1"/>
                </a:solidFill>
              </a:rPr>
              <a:t>Males exhibit a preference for energy drinks that is nearly </a:t>
            </a:r>
            <a:r>
              <a:rPr lang="en-US" sz="1200" dirty="0" err="1">
                <a:solidFill>
                  <a:schemeClr val="tx1"/>
                </a:solidFill>
              </a:rPr>
              <a:t>doubshownle</a:t>
            </a:r>
            <a:r>
              <a:rPr lang="en-US" sz="1200" dirty="0">
                <a:solidFill>
                  <a:schemeClr val="tx1"/>
                </a:solidFill>
              </a:rPr>
              <a:t> the preference by females.</a:t>
            </a:r>
            <a:endParaRPr lang="en-CA" sz="1200" dirty="0">
              <a:solidFill>
                <a:schemeClr val="tx1"/>
              </a:solidFill>
            </a:endParaRPr>
          </a:p>
        </p:txBody>
      </p:sp>
    </p:spTree>
    <p:extLst>
      <p:ext uri="{BB962C8B-B14F-4D97-AF65-F5344CB8AC3E}">
        <p14:creationId xmlns:p14="http://schemas.microsoft.com/office/powerpoint/2010/main" val="2005473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9324-96F6-589C-EEEA-FF2737B2A196}"/>
              </a:ext>
            </a:extLst>
          </p:cNvPr>
          <p:cNvSpPr>
            <a:spLocks noGrp="1"/>
          </p:cNvSpPr>
          <p:nvPr>
            <p:ph type="title"/>
          </p:nvPr>
        </p:nvSpPr>
        <p:spPr/>
        <p:txBody>
          <a:bodyPr>
            <a:normAutofit/>
          </a:bodyPr>
          <a:lstStyle/>
          <a:p>
            <a:r>
              <a:rPr lang="en-US" dirty="0">
                <a:solidFill>
                  <a:srgbClr val="262626"/>
                </a:solidFill>
              </a:rPr>
              <a:t>Which age group prefers energy drinks more?</a:t>
            </a:r>
            <a:endParaRPr lang="en-CA" dirty="0"/>
          </a:p>
        </p:txBody>
      </p:sp>
      <p:pic>
        <p:nvPicPr>
          <p:cNvPr id="9" name="Graphic 8" descr="Arrow: Slight curve with solid fill">
            <a:extLst>
              <a:ext uri="{FF2B5EF4-FFF2-40B4-BE49-F238E27FC236}">
                <a16:creationId xmlns:a16="http://schemas.microsoft.com/office/drawing/2014/main" id="{6FF3ABD0-01E9-68C3-3270-F8DB1C328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9920" y="2596726"/>
            <a:ext cx="1840276" cy="1777927"/>
          </a:xfrm>
          <a:prstGeom prst="rect">
            <a:avLst/>
          </a:prstGeom>
          <a:scene3d>
            <a:camera prst="orthographicFront">
              <a:rot lat="3600000" lon="600000" rev="0"/>
            </a:camera>
            <a:lightRig rig="threePt" dir="t"/>
          </a:scene3d>
        </p:spPr>
      </p:pic>
      <p:pic>
        <p:nvPicPr>
          <p:cNvPr id="13" name="Picture 12">
            <a:extLst>
              <a:ext uri="{FF2B5EF4-FFF2-40B4-BE49-F238E27FC236}">
                <a16:creationId xmlns:a16="http://schemas.microsoft.com/office/drawing/2014/main" id="{79BD6DEB-FBA3-61B1-D16A-958CB56E4380}"/>
              </a:ext>
            </a:extLst>
          </p:cNvPr>
          <p:cNvPicPr>
            <a:picLocks noChangeAspect="1"/>
          </p:cNvPicPr>
          <p:nvPr/>
        </p:nvPicPr>
        <p:blipFill>
          <a:blip r:embed="rId4"/>
          <a:stretch>
            <a:fillRect/>
          </a:stretch>
        </p:blipFill>
        <p:spPr>
          <a:xfrm>
            <a:off x="6230240" y="2556932"/>
            <a:ext cx="4307613" cy="2986087"/>
          </a:xfrm>
          <a:prstGeom prst="rect">
            <a:avLst/>
          </a:prstGeom>
        </p:spPr>
      </p:pic>
      <p:pic>
        <p:nvPicPr>
          <p:cNvPr id="16" name="Picture 15">
            <a:extLst>
              <a:ext uri="{FF2B5EF4-FFF2-40B4-BE49-F238E27FC236}">
                <a16:creationId xmlns:a16="http://schemas.microsoft.com/office/drawing/2014/main" id="{7E784396-EFB7-9EAF-7747-84EE61BFE5F6}"/>
              </a:ext>
            </a:extLst>
          </p:cNvPr>
          <p:cNvPicPr>
            <a:picLocks noChangeAspect="1"/>
          </p:cNvPicPr>
          <p:nvPr/>
        </p:nvPicPr>
        <p:blipFill>
          <a:blip r:embed="rId5"/>
          <a:stretch>
            <a:fillRect/>
          </a:stretch>
        </p:blipFill>
        <p:spPr>
          <a:xfrm>
            <a:off x="1856998" y="2057401"/>
            <a:ext cx="2247900" cy="1661160"/>
          </a:xfrm>
          <a:prstGeom prst="rect">
            <a:avLst/>
          </a:prstGeom>
        </p:spPr>
      </p:pic>
      <p:sp>
        <p:nvSpPr>
          <p:cNvPr id="19" name="Speech Bubble: Rectangle with Corners Rounded 18">
            <a:extLst>
              <a:ext uri="{FF2B5EF4-FFF2-40B4-BE49-F238E27FC236}">
                <a16:creationId xmlns:a16="http://schemas.microsoft.com/office/drawing/2014/main" id="{2823FC77-7B58-09AC-56D9-4B80874C0B00}"/>
              </a:ext>
            </a:extLst>
          </p:cNvPr>
          <p:cNvSpPr/>
          <p:nvPr/>
        </p:nvSpPr>
        <p:spPr>
          <a:xfrm rot="11105181">
            <a:off x="1717783" y="4552510"/>
            <a:ext cx="3278203" cy="1620509"/>
          </a:xfrm>
          <a:prstGeom prst="wedgeRoundRectCallout">
            <a:avLst>
              <a:gd name="adj1" fmla="val -87919"/>
              <a:gd name="adj2" fmla="val 5261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rot lat="0" lon="600000" rev="10800000"/>
              </a:camera>
              <a:lightRig rig="threePt" dir="t"/>
            </a:scene3d>
          </a:bodyPr>
          <a:lstStyle/>
          <a:p>
            <a:pPr algn="ctr"/>
            <a:r>
              <a:rPr lang="en-US" sz="1200" dirty="0">
                <a:solidFill>
                  <a:schemeClr val="tx1"/>
                </a:solidFill>
              </a:rPr>
              <a:t>The 19-30 age group prefers energy drinks more due to busy work schedules, sports activities, and other factors.</a:t>
            </a:r>
            <a:endParaRPr lang="en-CA" sz="1200" dirty="0">
              <a:solidFill>
                <a:schemeClr val="tx1"/>
              </a:solidFill>
            </a:endParaRPr>
          </a:p>
        </p:txBody>
      </p:sp>
    </p:spTree>
    <p:extLst>
      <p:ext uri="{BB962C8B-B14F-4D97-AF65-F5344CB8AC3E}">
        <p14:creationId xmlns:p14="http://schemas.microsoft.com/office/powerpoint/2010/main" val="195286223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50.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77.png"/></Relationships>
</file>

<file path=ppt/webextensions/webextension1.xml><?xml version="1.0" encoding="utf-8"?>
<we:webextension xmlns:we="http://schemas.microsoft.com/office/webextensions/webextension/2010/11" id="{76A9BA8B-D2E5-49E9-BA3C-2BE5716DC487}">
  <we:reference id="wa200003233" version="2.0.0.3" store="en-US" storeType="OMEX"/>
  <we:alternateReferences>
    <we:reference id="WA200003233" version="2.0.0.3" store="WA200003233" storeType="OMEX"/>
  </we:alternateReferences>
  <we:properties>
    <we:property name="backgroundColor" value="&quot;#F1F2F7&quot;"/>
    <we:property name="bookmark" value="&quot;H4sIAAAAAAAAA+1X227bMAz9lcHPQeFcnEvf2rQDig1bkBR7GYKAlmhHrWx5kuzVK/Lvo2RnXbv0sgJtA2xPsSiSOrwcSrkOuDCFhPoTZBgcBsdKXWagL991g06Q35YNhqOkl2A8DLGHPOyOeqM+aanCCpWb4PA6sKBTtF+EKUE6hyT8GkxGEPU5YDIc9dkA4mEvHATLTgBSziB1OglIg52gQG1UDlL8wMYFbVld4qYT4FUhlQZ30MKCRXdYReq0JoDdA4cDmBUVLpDZRjrHQmnbrscsHEbDbpRMIhiHE2DRAMjGNLse/OP67lAPbKpyCyInAE62M0CSJ0LaViWuT68KTdmgHNWFS+oRryBnyAMfnEbTxHIdHGlh1xlawdzqIybWS9NUYwq2VTq9ZTJVssx2yBeq1AznmPit3Apb08kJJWplSl1hvSLlgsKnImwoyzOtqAZeae43OOZ2dXbiN9+XeZvZyC3nIl17ZAtGRvy0AvkngL1D7cFSGZZu8ZnMwCoqS98t1+r7VCM1Fw8Ow03nV6WmJEqVFowivFusF4hhWmrtAog15LzZ3RNkcwTip1klSq/YWikj8vR+mEuSOA3ZkvmGPecNeo5MZQV5cfU517jVo4kSXxALHXHIh9Ic9XHtuXMi9Jbevc7dXvvPm7fgzWbpOw9ys53NxpdKK9mMfwIpaVZSBUlTYoWyUfhWoq4JrVfaifLgDhXIXhiKXkJhXI+5u4FEDjbF+gHrxvFrcNJDmYk83+JwrHxCRA9RaFd47iCtlG+YbaBfQJYutXkppTM5VymRbGvgLNor3RllijuuZXAlMrpXCTpFNg75OB6w7ng0Qc4nfR6y5NEL65WHzVlWaFVhRjGbFUdDzOcPDsP7L9R9I9NfzknmIU7XoO2zZ+N+pcD1aPNaI5uL355gbY/VL8Xje5pq6VkRwWQ0wCgO6SEHMX0OeXffWLGdH+SuctOApofVNf38m9RISprAz38x7Ff0b8aKh5rKUcOz4ybDQYb0L899qNKaAhjOIEcPrmicCvR6/lnAXSn9t/bvMkFcairp7zGPkf79NRcTFVfEEp9q0ML7CfG3SynEDgAA&quot;"/>
    <we:property name="creatorSessionId" value="&quot;862bff8c-9daa-40c8-bd37-65198d649ea4&quot;"/>
    <we:property name="creatorTenantId" value="&quot;385585c8-9446-4939-bdd3-cf68d89404a8&quot;"/>
    <we:property name="creatorUserId" value="&quot;10032002ADDEF302&quot;"/>
    <we:property name="datasetId" value="&quot;bb0b3d05-5b36-4565-a29b-883f82632857&quot;"/>
    <we:property name="embedUrl" value="&quot;/reportEmbed?reportId=eb438e5f-ecef-40d9-bce4-0c955a11de0c&amp;config=eyJjbHVzdGVyVXJsIjoiaHR0cHM6Ly9XQUJJLUNBTkFEQS1DRU5UUkFMLUItUFJJTUFSWS1yZWRpcmVjdC5hbmFseXNpcy53aW5kb3dzLm5ldCIsImVtYmVkRmVhdHVyZXMiOnsibW9kZXJuRW1iZWQiOnRydWUsInVzYWdlTWV0cmljc1ZOZXh0Ijp0cnVlfX0%3D&amp;disableSensitivityBanner=true&quot;"/>
    <we:property name="initialStateBookmark" value="&quot;H4sIAAAAAAAAA+1X204bMRD9lcovvEQoIXfeQkglxC0KiJcqimbt2Y3BWW9tb9otyr937E24BAItEhCpfcp6PLbPmfGZcW6ZkDZTUJzBDNk+O9D6Zgbm5kuNVVi6tJ2fH5/2RseTs97pgMw6c1Knlu3fMgcmQXclbQ7K70DGb+MKA6WGkPhRDMpihWVorE5ByV9YOtOUMzkuKgx/Zkob8FteOHDot52TO43p7NpunU4E7uQcL5C70jrCTBu3HHd4tdVs1Zpxtwmdahd4swG0xpazAebr/v7QAKyvUwcyJQDe1m1Dsy4A41a7zhsQtfaqDW+PpXJLl6gY/MwM8aZoFJmPV0/MIeUoWCBn0JZcblnPSDedoZPcj04wdsGaJAYTcEunwaMlfa3y2TP2C50bjiOMw1TqpCvo5JgCNbG5mWMxIeeM6FMSFhTlodGUg+A0ChMCUzc5OgyTX/N0GdmmH45kMg3ILjgtEoM5qKcAtg51AOuvnx+c0zJwmtJS98Op/tE3SJdLsP3qonKXqT6ZEm0kJ4bryXoHDv3cGE8gMpCKcnZLkI0QSJ92Emsz4VOtrUyTzTDHZPEeainme/VclugFcj3LaBefn0uDKz+qHdE1qdALh/bQRqA5KIJ2DqVZyXuvsn7X/uvmM3SzGK8qL+13/aCcEjhFNXKZuQ8Ryifc+nHZnCC1q9ZkA1+jVfh6EAYKlMI5qtLhe46mIEDB6Vkgu2sEab20RFBBZr3EfGskk88a0TnGwn5YpAOUoUzTFQ4f+z9g9FIsN9B7fAw5Ga2DflbEr0DlPtRprlSF8alUgsCGUKy7kOlEUksuJResxG7nADMrd1a0LnVCNevuQJ9iikanKjpRg9c67S4K0a2LKo9f7fEfXJ+PZpnRc5wRaTsRaKlYihf7x+Y3yLbVn79sLTxA7E/BuDe3k+0KwcYyu7xj71ZlN1wqEgX5NaHbbmAzqtLbFyL6bInatqliVXNou7kvB1RxnCno59+URpxTOX37I2u72H+aKl66VF4aQR33EWYzpL/A/kPnzmbAcQgpBnBZuanE4BeeEsKnMnyb8JR92rLCH2YWDqHkykjhKwt8L2MBVkD3GwlUUtTRDwAA&quot;"/>
    <we:property name="isFiltersActionButtonVisible" value="true"/>
    <we:property name="isFooterCollapsed" value="true"/>
    <we:property name="pageDisplayName" value="&quot;Competition Analysis&quot;"/>
    <we:property name="pptInsertionSessionID" value="&quot;94B3EB82-7417-41E3-869E-CF229B1A7DA0&quot;"/>
    <we:property name="reportEmbeddedTime" value="&quot;2023-07-26T09:05:38.161Z&quot;"/>
    <we:property name="reportName" value="&quot;code_basicss&quot;"/>
    <we:property name="reportState" value="&quot;CONNECTED&quot;"/>
    <we:property name="reportUrl" value="&quot;/links/7Y2PtjPB15?ctid=385585c8-9446-4939-bdd3-cf68d89404a8&amp;pbi_source=linkShar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76A9BA8B-D2E5-49E9-BA3C-2BE5716DC487}">
  <we:reference id="wa200003233" version="2.0.0.3" store="en-US" storeType="OMEX"/>
  <we:alternateReferences>
    <we:reference id="WA200003233" version="2.0.0.3" store="WA200003233" storeType="OMEX"/>
  </we:alternateReferences>
  <we:properties>
    <we:property name="backgroundColor" value="&quot;#F1F2F7&quot;"/>
    <we:property name="bookmark" value="&quot;H4sIAAAAAAAAA+1X224TMRD9FbQvvASUNNlc+gahSAgEVVr1BUXRrD27MfWuF9sbulT9d469CdDSlosERIK+dD2eGZ+5nLFzmUjlak3tayo5OUyeGnNekj1/MEh6SXVdNkwnmZjhTwiRzUYHNO1n0DK1V6ZyyeFl4skW7M+Ua0gHhxC+TWYTSoeSOB9PhmJE2figP0qWvYS0PqYi6OSkHfeSmq0zFWn1kTsX2PK24atewhe1NpbCQSeePIfDNlDHGgAHj4fAQcKrDZ+w8J10wbWxfrueiv44HQ/SfJYC9oxEOiLYuG43gv++fjg0ApubypOqACDIbg0Q8lxpv1XJ2qOL2iIbyFFbh6Q+kRuqBMskBmfZdbFcJk+s8uuSvRJh9YpzH6VFYbkgv1U6umYyN7opb5GfmMYKXnAetyqvfIuTcyRq5Rq74XYF5RrhowhXyPKxNahBVFrEDcmVX714FjefN9U2s2lYLlSxjshOBIzk0Yb0twD2DnUEizIsw+INzMgblGUYlmvzYW4ZzSWTw/5V73Ol5hAVxiqBCG8W6zfEMG+sDQFklirZ7e4JsgUT+OlWubErsTbGqaq4G+YSkqCht2T+wp7TDr1kYcoaXkJ9Ti3v9DBRsndgYSAOfBgr2T5tI3eeKbuj90HvZq/9583f4M3VMnYeVW43m10slTW6G/8AqTErUUFoat6w7hTeN2xboI1Kt6J8fIMKsFcO0WuqXeixcDdAFGAj1pfcdo7/BCcjlGNVVTscgZU/ENF9FLojvOvHQMkaExtoF/gZ6Sakumq0DvqnpgDpPjsQa6Ul0Mfc3LSB6JXCJdU1YZQi3IdAQY/m5pwe7mK95hTcDtLtyyFYlkYGw5IuVInrG1ZI4LQvp9lIDKaTGUs5G8q+yL97L/7hmfairK3ZcIm0uJVkhwEj7525d9/b+8bZnxzHIkKcr8n6Xx7B+5WC0KPdoxA277566W17rP1d4+KOplpGVqQ0m4w4zfp4L1KGz7Ec7BsrdmMK7jZhYGBIedvi379JjbzBBP71h8l+Rf/XWHFfUwVqRHZ8yXBSMn5Mhg/TeFeT4GOqOIKrO6eKo158fchQyvht4/Pv20st/sjsLiYUV2Waf9RgC+8ToiO2CSsPAAA=&quot;"/>
    <we:property name="creatorSessionId" value="&quot;862bff8c-9daa-40c8-bd37-65198d649ea4&quot;"/>
    <we:property name="creatorTenantId" value="&quot;385585c8-9446-4939-bdd3-cf68d89404a8&quot;"/>
    <we:property name="creatorUserId" value="&quot;10032002ADDEF302&quot;"/>
    <we:property name="datasetId" value="&quot;bb0b3d05-5b36-4565-a29b-883f82632857&quot;"/>
    <we:property name="embedUrl" value="&quot;/reportEmbed?reportId=eb438e5f-ecef-40d9-bce4-0c955a11de0c&amp;config=eyJjbHVzdGVyVXJsIjoiaHR0cHM6Ly9XQUJJLUNBTkFEQS1DRU5UUkFMLUItUFJJTUFSWS1yZWRpcmVjdC5hbmFseXNpcy53aW5kb3dzLm5ldCIsImVtYmVkRmVhdHVyZXMiOnsibW9kZXJuRW1iZWQiOnRydWUsInVzYWdlTWV0cmljc1ZOZXh0Ijp0cnVlfX0%3D&amp;disableSensitivityBanner=true&quot;"/>
    <we:property name="initialStateBookmark" value="&quot;H4sIAAAAAAAAA+1X204bMRD9lcovvEQoIXfeQkglxC0KiJcqimbt2Y3BWW9tb9otyr937E24BAItEhCpfcp6PLbPmfGZcW6ZkDZTUJzBDNk+O9D6Zgbm5kuNVVi6tJ2fH5/2RseTs97pgMw6c1Knlu3fMgcmQXclbQ7K70DGb+MKA6WGkPhRDMpihWVorE5ByV9YOtOUMzkuKgx/Zkob8FteOHDot52TO43p7NpunU4E7uQcL5C70jrCTBu3HHd4tdVs1Zpxtwmdahd4swG0xpazAebr/v7QAKyvUwcyJQDe1m1Dsy4A41a7zhsQtfaqDW+PpXJLl6gY/MwM8aZoFJmPV0/MIeUoWCBn0JZcblnPSDedoZPcj04wdsGaJAYTcEunwaMlfa3y2TP2C50bjiOMw1TqpCvo5JgCNbG5mWMxIeeM6FMSFhTlodGUg+A0ChMCUzc5OgyTX/N0GdmmH45kMg3ILjgtEoM5qKcAtg51AOuvnx+c0zJwmtJS98Op/tE3SJdLsP3qonKXqT6ZEm0kJ4bryXoHDv3cGE8gMpCKcnZLkI0QSJ92Emsz4VOtrUyTzTDHZPEeainme/VclugFcj3LaBefn0uDKz+qHdE1qdALh/bQRqA5KIJ2DqVZyXuvsn7X/uvmM3SzGK8qL+13/aCcEjhFNXKZuQ8Ryifc+nHZnCC1q9ZkA1+jVfh6EAYKlMI5qtLhe46mIEDB6Vkgu2sEab20RFBBZr3EfGskk88a0TnGwn5YpAOUoUzTFQ4f+z9g9FIsN9B7fAw5Ga2DflbEr0DlPtRprlSF8alUgsCGUKy7kOlEUksuJResxG7nADMrd1a0LnVCNevuQJ9iikanKjpRg9c67S4K0a2LKo9f7fEfXJ+PZpnRc5wRaTsRaKlYihf7x+Y3yLbVn79sLTxA7E/BuDe3k+0KwcYyu7xj71ZlN1wqEgX5NaHbbmAzqtLbFyL6bInatqliVXNou7kvB1RxnCno59+URpxTOX37I2u72H+aKl66VF4aQR33EWYzpL/A/kPnzmbAcQgpBnBZuanE4BeeEsKnMnyb8JR92rLCH2YWDqHkykjhKwt8L2MBVkD3GwlUUtTRDwAA&quot;"/>
    <we:property name="isFiltersActionButtonVisible" value="true"/>
    <we:property name="pageDisplayName" value="&quot;Competition Analysis&quot;"/>
    <we:property name="pptInsertionSessionID" value="&quot;94B3EB82-7417-41E3-869E-CF229B1A7DA0&quot;"/>
    <we:property name="reportEmbeddedTime" value="&quot;2023-07-26T09:05:38.161Z&quot;"/>
    <we:property name="reportName" value="&quot;code_basicss&quot;"/>
    <we:property name="reportState" value="&quot;CONNECTED&quot;"/>
    <we:property name="reportUrl" value="&quot;/links/7Y2PtjPB15?ctid=385585c8-9446-4939-bdd3-cf68d89404a8&amp;pbi_source=linkShare&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543029B4-DBAF-406F-AC21-14565CD6563C}">
  <we:reference id="wa200003233" version="2.0.0.3" store="en-US" storeType="OMEX"/>
  <we:alternateReferences>
    <we:reference id="WA200003233" version="2.0.0.3" store="WA200003233" storeType="OMEX"/>
  </we:alternateReferences>
  <we:properties>
    <we:property name="backgroundColor" value="&quot;#F1F2F7&quot;"/>
    <we:property name="bookmark" value="&quot;H4sIAAAAAAAAA+1Y32/bNhD+Vwq+9EUoLOtHrLzVbrIWC7YgCbIBQ2CcyJPMVhI1ivKiBvnfd6TkJXa8OUuQ1gvmJ/N4R3738e7E4w0TsqkL6H6CEtkhmyr1pQT95Y3PPFaty/yJH0x8P4kFHx/4kR+GsdVStZGqatjhDTOgczSXsmmhsAuS8DcmeBoEMY6DOE0P4kkynoQhu/IYFMUp5FYng6JBj9WoG1VBIb9ivwRNGd3ircfwui6UBrvRuQGDdrMlqdOYAPrvAsIB3MglniM3vfQMa6XNMKZtfRFBxBH8UYSQ+ABk0/SzDvxufbupAzZTlQFZEQArmwRhBqMoDQMeZqM4hmw8svJMFmZQSbuj61oTG8RRV1tS34slVBwFc85pbHpfbtj7PNeYgxmGR2uTM1W05Rb5uWo1xzPM3FRlpOloj4womTetXmI3J+WaHCW6b4nPU62Ibad0AY3BOWFALZEQufnjthpo9O1wof6YaSTeBTsc3V6RpJFVXgzHdMfLRe9bDm2ONjLSz8SmJYAslBaop53j4IPUq2Maexuu7J//5DCJ0iTgWYB+5keYYUJZEKZ/f8pD6hy7ySSKJxGOKJogjrM0jTK0iTNEwox4zZWWnJj0huXsaper+CaKjrUq3bpDmmakucNNj/WnQeflsV8WqNEtQKEr5IrcTxtUNoPKI0juBw7KBqGzVmuszDzVUAlLN+1/CUXrqgEtfyLJwT5qnJhM3s6UwF/fWt0rx/dmUrzAuT+AuRnm3s32E1pH9lGSM5ovuhNcYvEQ4V/zjwUvZDnndEID4nv2xEJbGd29uZNZjWFjNrP2T3XjJRKL8knMU8yUxn/EtTel8MxNCBsVnz5s1IHoCXWQFy3VFo1iCnq2AG3+KzVxBxE2o/uvLdl8vvcJHSKsd2j/MuPb1BFbwTw2zlJfJEma+BORxgcjXwTBzkvBN87Qjwj6mRmqpVmUaCS3oxPMzB6Gq8fOZL5wyM45GYmjJWyJx71D7cBSeLjrx89kBkZRuARPqUQO/vNq0P9H/T2O+nG19uWLQ1/VtvZye1bVprYQz2nE0XWmr/Lu8d1udTu+GTsrkUCuylo1rge50LjSe+U3IwJQgKymL5auW6J+aKOgalbPJn1/p1XRv8zcgSLYhb0s9Qq/t6g7QuGUtu7+7sF2tIJsyK8C6saGgn24IZFlirz4Ebt/0Vs+33ML5lRW1QqJzZdHeLUW3Ns8sitrpdwHZuXbqret2qKwJhcqp/BfGViL4YnNGpXU6BLmEq5lKb/aDLJVNUiilEOMfAShCKNQAN+3qvoDVrZrf+11dWf9MpAWeHS9Xq/c776Elahz90qpWtPUwPEUqv4Bpu6x2S6Gpl1+Cru3++8efrY8kLgX0j5YCI0kCI816L/ct38CAbG7FOgVAAA=&quot;"/>
    <we:property name="creatorSessionId" value="&quot;c9d6e259-4584-40f0-aa87-8016b3a76d38&quot;"/>
    <we:property name="creatorTenantId" value="&quot;385585c8-9446-4939-bdd3-cf68d89404a8&quot;"/>
    <we:property name="creatorUserId" value="&quot;10032002ADDEF302&quot;"/>
    <we:property name="datasetId" value="&quot;bb0b3d05-5b36-4565-a29b-883f82632857&quot;"/>
    <we:property name="embedUrl" value="&quot;/reportEmbed?reportId=eb438e5f-ecef-40d9-bce4-0c955a11de0c&amp;config=eyJjbHVzdGVyVXJsIjoiaHR0cHM6Ly9XQUJJLUNBTkFEQS1DRU5UUkFMLUItUFJJTUFSWS1yZWRpcmVjdC5hbmFseXNpcy53aW5kb3dzLm5ldCIsImVtYmVkRmVhdHVyZXMiOnsibW9kZXJuRW1iZWQiOnRydWUsInVzYWdlTWV0cmljc1ZOZXh0Ijp0cnVlfX0%3D&amp;disableSensitivityBanner=true&quot;"/>
    <we:property name="initialStateBookmark" value="&quot;H4sIAAAAAAAAA+1YUU/jOBD+Kyu/8BKtmqbJUt6gC7crWEAFcSedUDWxJ6l33TjnOD1yiP9+YyfdhVKuHAi2h65P9Xhsf9/nmYntayZkVSpojmGGbIftaf1tBubbu5AFrOhsJyeHX3bHh5Pj3S/7ZNallbqo2M41s2BytBeyqkG5Gcj4+2XAQKlTyF0rA1VhwEo0lS5Ayb+wdaYua2q8CRhelUobcFOeWbDopp2TO7Vp7fB9RCsCt3KOZ8htax1jqY3t2tvDfihiiDlC2IsRhiEAjanaXg9zvb9b1AMb6cKCLAiAs21Hgwx6cTqI+CDrJQlk/Z6zZ1LZziVt9q9KQ7xJjaZ0eu2KORQcBfPkDFYtl2u2m+cGc7Bdc/9O50irerbCfqZrw3GMme8qrLQNrZGRJJOqNnNsJuRcElGS+4b0PDWa1PZO51BZnBAGNBIJke8/qItOxtA1p/rPkUHSXbCd3s0lWSpZ5Krbph+6nLfccqhzdDGQfiU1nQA0QhuBZq/xGnyUZrFN/WCJyubxJ8JkSocRzyIMszDGDIfDRAzSh3e5y4oD3zmMk+0YexRNkCRZmsYZuszpImFEuubaSE5KBt10braLRXyTRAdGz/y8XQZm5LmGZsDa3aD9CtivUzToJ6DQFXIh7uclKavO5REitw0PZUnQUW0MFnaSGiiEk5vWvwBV+7yn6Y8kEWyjxptpyNZIC/xty/leer2Xk+IF9v0ezOUwD65X79BdZJ8kkTF82hzhHNV9hN/7HwteyNmE0w51iG+NJxXqwprm3Q+b8+gWZiM3/qk0XiKxKJ/EJMVMG/xHXBtTCse+Q7io+PxxqQ7ET6iDXNVUWwyKPTCjKRj7X6mJa4RwGd1+bWnM11uf0C7CWkKblxmvU0dcBQtYP0tDMRymw3BbpMmHXiiiaO2h4JUz9BOCeWaGGmmnM7SSu9YRZnYDwzVgY5lPPbIzToPE/hxWxOPGofZg3VnZNU5oGFhN4RI9pRJ5+M+rQf9v9c/Y6sfV2pcvDm1VEzyNogT7UZKmHxK6JG0PBptW1fZcIZ5Qi6O/g77Js8dPO9Wt+WasrUQCuZ6VuvJ3kHODC783fjIiAApksfdi6boq6l+nLvigg6JavM20l0ijlf93izlpo9yJrHX4o0bTEALvtHLl9/c40QyyIk4KysrFm3sdIpPbDmJwiM2/uMA+W14P5lQWxQKJE/wRrO4I+ACju/OSk9Haf9UWXBcX6qJWKmB8KpWgU6hnv+zywJX7GGtLtq0Fk3OdU9Z+X7J79RDRME45JMh7MBCDeCCAb1rB/wULx+6tl/y1pdVCqnD/6m4p9b/bFjZDk/sHVF3bqgSOp1C0b0Nli81dsKjbZ7Vwa/v//k1qRSD5x1vmFyE0kiCsGeDii3lY7kxx8zf7BNR6XRYAAA==&quot;"/>
    <we:property name="isFiltersActionButtonVisible" value="true"/>
    <we:property name="isFooterCollapsed" value="true"/>
    <we:property name="pageDisplayName" value="&quot;Brand Penetration&quot;"/>
    <we:property name="pptInsertionSessionID" value="&quot;04A21C52-240A-4C94-B8D3-3ECACB02CBDC&quot;"/>
    <we:property name="reportEmbeddedTime" value="&quot;2023-07-26T22:29:05.713Z&quot;"/>
    <we:property name="reportName" value="&quot;code_basicss&quot;"/>
    <we:property name="reportState" value="&quot;CONNECTED&quot;"/>
    <we:property name="reportUrl" value="&quot;/links/7Y2PtjPB15?ctid=385585c8-9446-4939-bdd3-cf68d89404a8&amp;pbi_source=linkShare&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A66280A5-4131-4ACA-A0A4-83CDACC51BF4}">
  <we:reference id="wa200003233" version="2.0.0.3" store="en-US" storeType="OMEX"/>
  <we:alternateReferences>
    <we:reference id="WA200003233" version="2.0.0.3" store="WA200003233" storeType="OMEX"/>
  </we:alternateReferences>
  <we:properties>
    <we:property name="backgroundColor" value="&quot;#F1F2F7&quot;"/>
    <we:property name="bookmark" value="&quot;H4sIAAAAAAAAA+1ZTW/bOBD9K4UuvRiFPmzLyi12u2ix3SJIgl4WhjEixzJbStSSlDfewP+9Q0rOp1un2Y3hZnMyNByK7z3ODIfyZcCFqSWsPkGJwVEwVuprCfrrqyjoBdVtWz/NMB7lIYRhHrKQD0YpJy9VW6EqExxdBhZ0gfazMA1I90Iy/hmkWZ4myTBKWQb9NB3G0M+DaS8AKU+gcD5zkAZ7QY3aqAqk+AfbV9CQ1Q2uewFe1FJpcAudWbDoFluSOz0TwOhNQjiAWbHEM2S2tZ5irbTtnucJ43Oeh1kKgzRmfczCkOaYdtSD3+3vFvXAJqqyICoC4GzAYsB0CEkUjwaMJ2mW5s4+F9J2Lvnq3UWtSQ3SaFU7UY/5EiqGTkAip9G0XC6D46LQWIDtHt/dGpwo2ZRb7Geq0QxPce6HKivsitaYkyQz0+glrmbkXBNRkntNep5oRWp7p1M/wLGysw9v/eBvTdVpOHCPC/X3RCOJzoOjcN27YjAhU6G0YCDvkXgCnH9QBKIVVTFjC6gqlK3H06PjoiRUnUb3YB0XOIOi2IJlShZDeGUXzdfhc95CZLIxFCDIWzyTBWjr8in/QjHowoZeoDRHPV75yHkr9Ca4494d6AcWNW4jbsCN7sLdV3ysp5u6QJ5fbiR7Fx6tsE8TD1Mnw/bqt6s47Dm1xhoqPqMnhr6W/zCxXgrXT+J8j6D5LMe50viYMsGRqbJWRjhq5xo3fs+kUnwvQwmApDN2/JgUfXTU7yMApm0/A5XZdDPGU9RKtg3TNXPSRuLSlTLn8FeDekUIvNPWld/c40RvEIY4SaiNizfXT5HJbQcx+B1XZo/yejAngooz33R2D2J1S8DvMLr9XnLSSlmHesP1M8jG6Vs1UvYCthCSa6w8+7suZPooqDq3yeitROj1J2ws2V5vmJyrgrL2aklv7bppN69U3E0r4UKU1NIG/jjAKI2TfpblOKD2OccUo/BfHQfvBeHUbLH66ALl/g5ejf/M8cao1nQ7emM+RUlTWb16dW1zHt3CwcTNP6C6e64F/qDu/von2sMbzDHoZ9VdPqirO7jMaBtCjNNwDuEoicM8hoxawig7tIbwhGYuwOBMKgbPtiPcmT+1wP9f2uwpnNpkyJI8zUYuHbKEZXE8ZFH/0JLhQ1lrtcTS3fZmHA1tOH/Jh5d8+M8jqk0JNuqHg2EcDmKcj8Kwj2mS7EyJgwm5c6COY0YYkLovQnRH9egRUVdAU+CvEnK7+btt7gVDFqd96v0xTpJskERhmPBDK3yTRmuXO7m7yW372rpz64wUDPWtvQtK1IX/fs/BgmdXt0u6vurq2nTp6bnfbTexMRjB3D1sI+fWNL5xnduHOlMPZ72drGqsqYHhCVS4hbT/HsCR7yDu/yhpL5Kks8jlLqWuJnTwvgFnAczS7xkAAA==&quot;"/>
    <we:property name="creatorSessionId" value="&quot;4ff90bee-57ba-43a4-a087-34f7c1e3dba0&quot;"/>
    <we:property name="creatorTenantId" value="&quot;385585c8-9446-4939-bdd3-cf68d89404a8&quot;"/>
    <we:property name="creatorUserId" value="&quot;10032002ADDEF302&quot;"/>
    <we:property name="datasetId" value="&quot;bb0b3d05-5b36-4565-a29b-883f82632857&quot;"/>
    <we:property name="embedUrl" value="&quot;/reportEmbed?reportId=eb438e5f-ecef-40d9-bce4-0c955a11de0c&amp;config=eyJjbHVzdGVyVXJsIjoiaHR0cHM6Ly9XQUJJLUNBTkFEQS1DRU5UUkFMLUItUFJJTUFSWS1yZWRpcmVjdC5hbmFseXNpcy53aW5kb3dzLm5ldCIsImVtYmVkRmVhdHVyZXMiOnsibW9kZXJuRW1iZWQiOnRydWUsInVzYWdlTWV0cmljc1ZOZXh0Ijp0cnVlfX0%3D&amp;disableSensitivityBanner=true&quot;"/>
    <we:property name="initialStateBookmark" value="&quot;H4sIAAAAAAAAA+1YTW/bOBD9K4UuvRiFPmzLyi12W7TYbhEkRi8LQxiRY5ktLWpJyltv4P/eIWUnceLWabYx3GyOGo7E9x7fjIe+DLgwtYTlR5hjcBIMlfoyB/3lRRR0gmo7Fg96GHUz1uUs7YVJlvIMKEvVVqjKBCeXgQVdov0kTAPSfZCCfwVpVqRJ0o9SlkE3TfsxdItg0glAyjMoXc4UpMFOUKM2qgIp/sX2E7RkdYOrToBfa6k0uI0uLFh0my0onZ4JYPQqIRzArFjgBTLbRs+xVtqun6cJ41NehFkKvTRmXczCkN4x7aoHvz/fbeqBjVRlQVQEwMWAxYBpH5KIFGI8SbO0cPGpkHadUizffK01qUEaLWsn6ilfQMWQB56cRtNyuQxOy1JjCXb9+GZrcaRkM98Rv1CNZniOU79UWWGXtMeUJMlNoxe4zCm5JqIk94r0PNOK1PZJ536BY2Xz96/94tumWmvYc48z9c9II4nOg5Nw1bliMKJQqbRgIO+QeAScf5ID0YqqzNkMqgplm/H46LiYE6q1RndgnZaYQ1nuwDKhiCG8cu3ma/uMW4hMNoYMgrzFM5qBtq6eis/kQWcb+oDSHPVw6Z3zWuiNuePOLehH5hp3EDfgRrfhHsofq8mmL1Dm5xvFvrZHK+zj+GHiZNjd/fY1hwOX1lBDxXN6Yuh7+Q8L67lx/STOdwia5wVOlcaHtAmOTM1rZYSjNta4yXsineJ7FUoAJP3GDh9Sog92/SEMMGnnGajMZpoxnqJWsh2YrpmTNhIXrpW5hL8b1EtC4JN27vzqDif6gjDESUJtnN/cPEUhdxzE4A9cmgPK68GcCWrOfDPZ3YvVloDfYbT9XUrSSlmHesP1E8jG6Vs1UnYCNhOSa6w8+9spFPogqDu3xeijROjlR2wsxV5umIxVSVV7taXv+HS0URon3SwrsNcbpAWmGIX/qeG/E4REs9nyg7PC3TO6Wv+ZHzBG3WR9ZjfeJx80ldXLF9cxl7HeOBi594+os461wB901t//N+v+I+QQ9JOaH+81tx1dZbQjH8ZpOIVwkMRhEUNGQ1+UHdvId0ZvzsBgLhWDJzvz7a2fWuD/r2wOZKe2GLKkSLOBK4csYVkc91nUPbZieD+vtVrg3N3nco6GDpw/18NzPfxyR7UlwQbdsNePw16M00EYdjFNkr0lcTSWGwNNHDlhQJq+CNEt1aMHuK6EpsTfxXL7+bf3gD6L0y7N/hgnSdZLojBM+LE1vlGjtaudwt3Vdv2fuvfojBQM9dbZBXPUpf+HnoMFz65ut3RzlVtX3C+jJ7/7rjUEI5i7aW3k3FnGNy5sh1Bn4uGsdpNVjTU1MDyDCneQ9jd+jnwPcXeVDPweJLMo5D6hNvlrcN8A0AQ3Ic8ZAAA=&quot;"/>
    <we:property name="isFiltersActionButtonVisible" value="true"/>
    <we:property name="isFooterCollapsed" value="false"/>
    <we:property name="pageDisplayName" value="&quot;Recommendations&quot;"/>
    <we:property name="pptInsertionSessionID" value="&quot;04A21C52-240A-4C94-B8D3-3ECACB02CBDC&quot;"/>
    <we:property name="reportEmbeddedTime" value="&quot;2023-07-18T21:24:51.689Z&quot;"/>
    <we:property name="reportName" value="&quot;code_basicss&quot;"/>
    <we:property name="reportState" value="&quot;CONNECTED&quot;"/>
    <we:property name="reportUrl" value="&quot;/links/7Y2PtjPB15?ctid=385585c8-9446-4939-bdd3-cf68d89404a8&amp;pbi_source=linkShar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Vapor Trail</Template>
  <TotalTime>30269</TotalTime>
  <Words>4291</Words>
  <Application>Microsoft Office PowerPoint</Application>
  <PresentationFormat>Widescreen</PresentationFormat>
  <Paragraphs>388</Paragraphs>
  <Slides>52</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ABCDiatype</vt:lpstr>
      <vt:lpstr>Arial</vt:lpstr>
      <vt:lpstr>Calibri</vt:lpstr>
      <vt:lpstr>Century Gothic</vt:lpstr>
      <vt:lpstr>Söhne</vt:lpstr>
      <vt:lpstr>Wingdings</vt:lpstr>
      <vt:lpstr>Vapor Trail</vt:lpstr>
      <vt:lpstr>Energizing India: CodeX’s Journey to Dominate the Indian Energy Drink Market</vt:lpstr>
      <vt:lpstr>PowerPoint Presentation</vt:lpstr>
      <vt:lpstr>Why? - Objectives of Report</vt:lpstr>
      <vt:lpstr>What? – Company Details</vt:lpstr>
      <vt:lpstr>How? – Dataset, Ask &amp; Tools Used</vt:lpstr>
      <vt:lpstr>Companies Market</vt:lpstr>
      <vt:lpstr>Demographic Insights</vt:lpstr>
      <vt:lpstr>Who prefers Energy drinks more?</vt:lpstr>
      <vt:lpstr>Which age group prefers energy drinks more?</vt:lpstr>
      <vt:lpstr>What is the consumption frequency of the respondents?</vt:lpstr>
      <vt:lpstr>Which type of marketing reaches the most Youth (15-30)?</vt:lpstr>
      <vt:lpstr>Consumer Preferences</vt:lpstr>
      <vt:lpstr>What are the preferred ingredients of energy drinks among respondents?</vt:lpstr>
      <vt:lpstr>What packaging preferences do respondents have for energy drinks?</vt:lpstr>
      <vt:lpstr>Why do the respondents consume energy drinks?</vt:lpstr>
      <vt:lpstr>Competition Analysis</vt:lpstr>
      <vt:lpstr>Who are the current market leaders?</vt:lpstr>
      <vt:lpstr>PowerPoint Presentation</vt:lpstr>
      <vt:lpstr>What are the primary reasons consumers prefer those brands over ours?</vt:lpstr>
      <vt:lpstr>PowerPoint Presentation</vt:lpstr>
      <vt:lpstr>What factors are preventing respondents from trying CodeX?</vt:lpstr>
      <vt:lpstr>Marketing Channels and Brand Awareness</vt:lpstr>
      <vt:lpstr>Which marketing channel can be used to reach more customers?</vt:lpstr>
      <vt:lpstr>How effective are different marketing strategies and channels in reaching our customers?</vt:lpstr>
      <vt:lpstr>Brand Penetration</vt:lpstr>
      <vt:lpstr>What do people think about the taste?</vt:lpstr>
      <vt:lpstr>Who has heard of CodeX?</vt:lpstr>
      <vt:lpstr>What do people think about our brand?</vt:lpstr>
      <vt:lpstr>Which cities do we need to focus more on?</vt:lpstr>
      <vt:lpstr>Purchase Behavior</vt:lpstr>
      <vt:lpstr>Where do respondents prefer to purchase energy drinks?</vt:lpstr>
      <vt:lpstr>What are the typical consumption situations for energy drinks among respondents?</vt:lpstr>
      <vt:lpstr>What factors influence respondents' purchase decisions?</vt:lpstr>
      <vt:lpstr>What factors influence respondents' purchase decisions?</vt:lpstr>
      <vt:lpstr>Product Development</vt:lpstr>
      <vt:lpstr>Taste</vt:lpstr>
      <vt:lpstr>Taste</vt:lpstr>
      <vt:lpstr>Availability</vt:lpstr>
      <vt:lpstr>Availability</vt:lpstr>
      <vt:lpstr>Branding</vt:lpstr>
      <vt:lpstr>Secondary Insights</vt:lpstr>
      <vt:lpstr>What are the consumption frequencies of the respondents by their age groups?</vt:lpstr>
      <vt:lpstr>Recommendations for CodeX</vt:lpstr>
      <vt:lpstr>Improving taste by the respondents’ improvement desire</vt:lpstr>
      <vt:lpstr>Increasing product availability in specific cities</vt:lpstr>
      <vt:lpstr>Specific Marketing based on marketing channel insights and purchase location</vt:lpstr>
      <vt:lpstr>Introducing brand ambassadors</vt:lpstr>
      <vt:lpstr>Virat Kohli</vt:lpstr>
      <vt:lpstr>Deepika Padukone</vt:lpstr>
      <vt:lpstr>Ranveer Singh</vt:lpstr>
      <vt:lpstr>PV Sindhu</vt:lpstr>
      <vt:lpstr>Bhumi Pednekar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chijindu okafor</dc:creator>
  <cp:lastModifiedBy>chijindu okafor</cp:lastModifiedBy>
  <cp:revision>8</cp:revision>
  <dcterms:created xsi:type="dcterms:W3CDTF">2023-07-15T07:26:40Z</dcterms:created>
  <dcterms:modified xsi:type="dcterms:W3CDTF">2023-09-17T00:36:33Z</dcterms:modified>
</cp:coreProperties>
</file>